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5"/>
  </p:notesMasterIdLst>
  <p:sldIdLst>
    <p:sldId id="256" r:id="rId2"/>
    <p:sldId id="259" r:id="rId3"/>
    <p:sldId id="279" r:id="rId4"/>
    <p:sldId id="260" r:id="rId5"/>
    <p:sldId id="261" r:id="rId6"/>
    <p:sldId id="262" r:id="rId7"/>
    <p:sldId id="263" r:id="rId8"/>
    <p:sldId id="370" r:id="rId9"/>
    <p:sldId id="375" r:id="rId10"/>
    <p:sldId id="371" r:id="rId11"/>
    <p:sldId id="372" r:id="rId12"/>
    <p:sldId id="373" r:id="rId13"/>
    <p:sldId id="374"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369" r:id="rId29"/>
    <p:sldId id="278" r:id="rId30"/>
    <p:sldId id="280" r:id="rId31"/>
    <p:sldId id="281" r:id="rId32"/>
    <p:sldId id="282" r:id="rId33"/>
    <p:sldId id="284" r:id="rId34"/>
    <p:sldId id="285" r:id="rId35"/>
    <p:sldId id="286" r:id="rId36"/>
    <p:sldId id="287" r:id="rId37"/>
    <p:sldId id="288" r:id="rId38"/>
    <p:sldId id="289" r:id="rId39"/>
    <p:sldId id="290" r:id="rId40"/>
    <p:sldId id="291" r:id="rId41"/>
    <p:sldId id="292" r:id="rId42"/>
    <p:sldId id="293" r:id="rId43"/>
    <p:sldId id="294"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30" r:id="rId77"/>
    <p:sldId id="331" r:id="rId78"/>
    <p:sldId id="332" r:id="rId79"/>
    <p:sldId id="333" r:id="rId80"/>
    <p:sldId id="334" r:id="rId81"/>
    <p:sldId id="335" r:id="rId82"/>
    <p:sldId id="336" r:id="rId83"/>
    <p:sldId id="337" r:id="rId84"/>
    <p:sldId id="338" r:id="rId85"/>
    <p:sldId id="376" r:id="rId86"/>
    <p:sldId id="339" r:id="rId87"/>
    <p:sldId id="340" r:id="rId88"/>
    <p:sldId id="341" r:id="rId89"/>
    <p:sldId id="329"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4" r:id="rId112"/>
    <p:sldId id="365" r:id="rId113"/>
    <p:sldId id="366" r:id="rId1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EE"/>
    <a:srgbClr val="1B44B7"/>
    <a:srgbClr val="305EE0"/>
    <a:srgbClr val="2F70BF"/>
    <a:srgbClr val="558ED5"/>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12" autoAdjust="0"/>
  </p:normalViewPr>
  <p:slideViewPr>
    <p:cSldViewPr snapToGrid="0" snapToObjects="1">
      <p:cViewPr>
        <p:scale>
          <a:sx n="120" d="100"/>
          <a:sy n="120" d="100"/>
        </p:scale>
        <p:origin x="-1576" y="-8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notesMaster" Target="notesMasters/notesMaster1.xml"/><Relationship Id="rId116" Type="http://schemas.openxmlformats.org/officeDocument/2006/relationships/printerSettings" Target="printerSettings/printerSettings1.bin"/><Relationship Id="rId117" Type="http://schemas.openxmlformats.org/officeDocument/2006/relationships/presProps" Target="presProps.xml"/><Relationship Id="rId118" Type="http://schemas.openxmlformats.org/officeDocument/2006/relationships/viewProps" Target="viewProps.xml"/><Relationship Id="rId119" Type="http://schemas.openxmlformats.org/officeDocument/2006/relationships/theme" Target="theme/theme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7FB1E-4B45-C745-8E3D-6BC064D40A62}" type="datetimeFigureOut">
              <a:rPr lang="en-US" smtClean="0"/>
              <a:t>11/15/11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26FC7-4DE2-A04A-ADFA-6F4425C50294}" type="slidenum">
              <a:rPr lang="en-US" smtClean="0"/>
              <a:t>‹#›</a:t>
            </a:fld>
            <a:endParaRPr lang="en-US" dirty="0"/>
          </a:p>
        </p:txBody>
      </p:sp>
    </p:spTree>
    <p:extLst>
      <p:ext uri="{BB962C8B-B14F-4D97-AF65-F5344CB8AC3E}">
        <p14:creationId xmlns:p14="http://schemas.microsoft.com/office/powerpoint/2010/main" val="8617843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E26FC7-4DE2-A04A-ADFA-6F4425C50294}" type="slidenum">
              <a:rPr lang="en-US" smtClean="0"/>
              <a:t>25</a:t>
            </a:fld>
            <a:endParaRPr lang="en-US" dirty="0"/>
          </a:p>
        </p:txBody>
      </p:sp>
    </p:spTree>
    <p:extLst>
      <p:ext uri="{BB962C8B-B14F-4D97-AF65-F5344CB8AC3E}">
        <p14:creationId xmlns:p14="http://schemas.microsoft.com/office/powerpoint/2010/main" val="210928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E26FC7-4DE2-A04A-ADFA-6F4425C50294}" type="slidenum">
              <a:rPr lang="en-US" smtClean="0"/>
              <a:t>35</a:t>
            </a:fld>
            <a:endParaRPr lang="en-US" dirty="0"/>
          </a:p>
        </p:txBody>
      </p:sp>
    </p:spTree>
    <p:extLst>
      <p:ext uri="{BB962C8B-B14F-4D97-AF65-F5344CB8AC3E}">
        <p14:creationId xmlns:p14="http://schemas.microsoft.com/office/powerpoint/2010/main" val="44231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E26FC7-4DE2-A04A-ADFA-6F4425C50294}" type="slidenum">
              <a:rPr lang="en-US" smtClean="0"/>
              <a:t>38</a:t>
            </a:fld>
            <a:endParaRPr lang="en-US" dirty="0"/>
          </a:p>
        </p:txBody>
      </p:sp>
    </p:spTree>
    <p:extLst>
      <p:ext uri="{BB962C8B-B14F-4D97-AF65-F5344CB8AC3E}">
        <p14:creationId xmlns:p14="http://schemas.microsoft.com/office/powerpoint/2010/main" val="1673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E26FC7-4DE2-A04A-ADFA-6F4425C50294}" type="slidenum">
              <a:rPr lang="en-US" smtClean="0"/>
              <a:t>105</a:t>
            </a:fld>
            <a:endParaRPr lang="en-US"/>
          </a:p>
        </p:txBody>
      </p:sp>
    </p:spTree>
    <p:extLst>
      <p:ext uri="{BB962C8B-B14F-4D97-AF65-F5344CB8AC3E}">
        <p14:creationId xmlns:p14="http://schemas.microsoft.com/office/powerpoint/2010/main" val="306813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98363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403456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207055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268866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38930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184028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13254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107620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94657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311820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FCDE-B301-3442-BFDE-DBBC1C7B3E1E}" type="datetimeFigureOut">
              <a:rPr lang="en-US" smtClean="0"/>
              <a:t>11/15/11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090B4-9A8C-2741-A75D-7E1611AA4938}" type="slidenum">
              <a:rPr lang="en-US" smtClean="0"/>
              <a:t>‹#›</a:t>
            </a:fld>
            <a:endParaRPr lang="en-US" dirty="0"/>
          </a:p>
        </p:txBody>
      </p:sp>
    </p:spTree>
    <p:extLst>
      <p:ext uri="{BB962C8B-B14F-4D97-AF65-F5344CB8AC3E}">
        <p14:creationId xmlns:p14="http://schemas.microsoft.com/office/powerpoint/2010/main" val="253048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FCDE-B301-3442-BFDE-DBBC1C7B3E1E}" type="datetimeFigureOut">
              <a:rPr lang="en-US" smtClean="0"/>
              <a:t>11/15/11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090B4-9A8C-2741-A75D-7E1611AA4938}" type="slidenum">
              <a:rPr lang="en-US" smtClean="0"/>
              <a:t>‹#›</a:t>
            </a:fld>
            <a:endParaRPr lang="en-US" dirty="0"/>
          </a:p>
        </p:txBody>
      </p:sp>
    </p:spTree>
    <p:extLst>
      <p:ext uri="{BB962C8B-B14F-4D97-AF65-F5344CB8AC3E}">
        <p14:creationId xmlns:p14="http://schemas.microsoft.com/office/powerpoint/2010/main" val="3739457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10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VFWCNCO.jpg" TargetMode="External"/><Relationship Id="rId5" Type="http://schemas.openxmlformats.org/officeDocument/2006/relationships/image" Target="../media/image75.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10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rec.gif" TargetMode="External"/><Relationship Id="rId5" Type="http://schemas.openxmlformats.org/officeDocument/2006/relationships/image" Target="../media/image76.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FalconRbn.JPG" TargetMode="External"/><Relationship Id="rId5" Type="http://schemas.openxmlformats.org/officeDocument/2006/relationships/image" Target="../media/image77.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0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WartimeService.PNG" TargetMode="External"/><Relationship Id="rId5"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AntisubCoastalPatrol.PNG" TargetMode="External"/><Relationship Id="rId5"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SouthernLiaisonPatrol.PNG" TargetMode="External"/><Relationship Id="rId5" Type="http://schemas.openxmlformats.org/officeDocument/2006/relationships/image" Target="../media/image8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Tow-TargetingAndTracking.PNG" TargetMode="External"/><Relationship Id="rId5"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11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ourier.PNG" TargetMode="External"/><Relationship Id="rId5"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ForestPatrol.PNG" TargetMode="External"/><Relationship Id="rId5"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MissingAircraft.PNG" TargetMode="External"/><Relationship Id="rId5"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Distinguished_Service_Medal.png"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Exceptional_Service_Award.png"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package" Target="../embeddings/Microsoft_Word_Document1.docx"/><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Commander's_Commendation_Award.png" TargetMode="External"/><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1.gif"/><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hyperlink" Target="http://en.wikipedia.org/wiki/File:CAP_Achievement_Award.png" TargetMode="External"/><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Certificate_of_Recognition_for_Lifesaving.png" TargetMode="External"/><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1.gif"/><Relationship Id="rId5" Type="http://schemas.openxmlformats.org/officeDocument/2006/relationships/image" Target="../media/image15.jpg"/><Relationship Id="rId6" Type="http://schemas.openxmlformats.org/officeDocument/2006/relationships/image" Target="../media/image16.gif"/><Relationship Id="rId7"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National_Commander's_Unit_Citation_Award.png" TargetMode="External"/><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Unit_Citation_Award.png" TargetMode="External"/><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image" Target="../media/image3.gif"/><Relationship Id="rId6" Type="http://schemas.openxmlformats.org/officeDocument/2006/relationships/package" Target="../embeddings/Microsoft_Word_Document2.docx"/><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Grover_Loening_Aerospace_Award.png" TargetMode="External"/><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12_Paul_E._Garber_Award.png" TargetMode="External"/><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Morale" TargetMode="External"/><Relationship Id="rId5" Type="http://schemas.openxmlformats.org/officeDocument/2006/relationships/hyperlink" Target="http://en.wikipedia.org/wiki/Civilian_decorations_of_the_United_States"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Lieutenant_Colonel" TargetMode="External"/><Relationship Id="rId5" Type="http://schemas.openxmlformats.org/officeDocument/2006/relationships/hyperlink" Target="http://en.wikipedia.org/wiki/Squadron_Officer_School" TargetMode="External"/><Relationship Id="rId6" Type="http://schemas.openxmlformats.org/officeDocument/2006/relationships/image" Target="../media/image25.gif"/><Relationship Id="rId7"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Gill_Robb_Wilson_Award.png" TargetMode="External"/><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28.gif"/><Relationship Id="rId5" Type="http://schemas.openxmlformats.org/officeDocument/2006/relationships/image" Target="../media/image10.gif"/><Relationship Id="rId6"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Leadership_Award.png" TargetMode="External"/><Relationship Id="rId5" Type="http://schemas.openxmlformats.org/officeDocument/2006/relationships/image" Target="../media/image29.png"/><Relationship Id="rId6" Type="http://schemas.openxmlformats.org/officeDocument/2006/relationships/image" Target="../media/image10.gif"/><Relationship Id="rId7"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Membership_Award.png" TargetMode="External"/><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A._Scott_Crossfield_Award.png" TargetMode="External"/><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P_Brigadier_General_Charles_E._'Chuck'_Yeager_Award.png" TargetMode="External"/><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Find.gif" TargetMode="External"/><Relationship Id="rId5"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United_States_Coast_Guard"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34.gif"/><Relationship Id="rId5" Type="http://schemas.openxmlformats.org/officeDocument/2006/relationships/image" Target="../media/image35.gif"/><Relationship Id="rId6"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Sar.gif" TargetMode="External"/><Relationship Id="rId5" Type="http://schemas.openxmlformats.org/officeDocument/2006/relationships/image" Target="../media/image36.gif"/><Relationship Id="rId6" Type="http://schemas.openxmlformats.org/officeDocument/2006/relationships/image" Target="../media/image34.gif"/><Relationship Id="rId7" Type="http://schemas.openxmlformats.org/officeDocument/2006/relationships/image" Target="../media/image37.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38.gif"/><Relationship Id="rId5" Type="http://schemas.openxmlformats.org/officeDocument/2006/relationships/image" Target="../media/image34.gif"/><Relationship Id="rId6" Type="http://schemas.openxmlformats.org/officeDocument/2006/relationships/image" Target="../media/image37.gif"/><Relationship Id="rId7" Type="http://schemas.openxmlformats.org/officeDocument/2006/relationships/image" Target="../media/image39.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0.gif"/><Relationship Id="rId5" Type="http://schemas.openxmlformats.org/officeDocument/2006/relationships/image" Target="../media/image38.gif"/><Relationship Id="rId6" Type="http://schemas.openxmlformats.org/officeDocument/2006/relationships/image" Target="../media/image39.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6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oudru.gif" TargetMode="External"/><Relationship Id="rId5" Type="http://schemas.openxmlformats.org/officeDocument/2006/relationships/image" Target="../media/image41.gif"/><Relationship Id="rId6" Type="http://schemas.openxmlformats.org/officeDocument/2006/relationships/hyperlink" Target="http://en.wikipedia.org/wiki/United_States_Navy" TargetMode="External"/><Relationship Id="rId7" Type="http://schemas.openxmlformats.org/officeDocument/2006/relationships/hyperlink" Target="http://en.wikipedia.org/wiki/United_States_Marine_Corps" TargetMode="External"/><Relationship Id="rId8" Type="http://schemas.openxmlformats.org/officeDocument/2006/relationships/hyperlink" Target="http://en.wikipedia.org/wiki/Commendation_Medal" TargetMode="External"/><Relationship Id="rId9" Type="http://schemas.openxmlformats.org/officeDocument/2006/relationships/image" Target="../media/image12.gif"/><Relationship Id="rId10" Type="http://schemas.openxmlformats.org/officeDocument/2006/relationships/image" Target="../media/image40.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Disrel.gif" TargetMode="External"/><Relationship Id="rId5" Type="http://schemas.openxmlformats.org/officeDocument/2006/relationships/image" Target="../media/image42.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3.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mdsvc.gif" TargetMode="External"/><Relationship Id="rId5" Type="http://schemas.openxmlformats.org/officeDocument/2006/relationships/image" Target="../media/image44.gif"/><Relationship Id="rId6" Type="http://schemas.openxmlformats.org/officeDocument/2006/relationships/image" Target="../media/image10.gif"/><Relationship Id="rId7" Type="http://schemas.openxmlformats.org/officeDocument/2006/relationships/image" Target="../media/image11.gif"/><Relationship Id="rId8" Type="http://schemas.openxmlformats.org/officeDocument/2006/relationships/image" Target="../media/image45.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Redsvc.gif" TargetMode="External"/><Relationship Id="rId5" Type="http://schemas.openxmlformats.org/officeDocument/2006/relationships/image" Target="../media/image46.gif"/><Relationship Id="rId6" Type="http://schemas.openxmlformats.org/officeDocument/2006/relationships/image" Target="../media/image37.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6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cs.gif" TargetMode="External"/><Relationship Id="rId5" Type="http://schemas.openxmlformats.org/officeDocument/2006/relationships/image" Target="../media/image47.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ac.gif" TargetMode="External"/><Relationship Id="rId5" Type="http://schemas.openxmlformats.org/officeDocument/2006/relationships/image" Target="../media/image48.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9.gif"/><Relationship Id="rId5" Type="http://schemas.openxmlformats.org/officeDocument/2006/relationships/image" Target="../media/image50.gif"/><Relationship Id="rId6" Type="http://schemas.openxmlformats.org/officeDocument/2006/relationships/image" Target="../media/image51.gif"/><Relationship Id="rId7" Type="http://schemas.openxmlformats.org/officeDocument/2006/relationships/image" Target="../media/image52.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National_Cadet_Special_Activities" TargetMode="External"/><Relationship Id="rId5" Type="http://schemas.openxmlformats.org/officeDocument/2006/relationships/hyperlink" Target="http://en.wikipedia.org/wiki/File:Encamp.gif" TargetMode="External"/><Relationship Id="rId6" Type="http://schemas.openxmlformats.org/officeDocument/2006/relationships/image" Target="../media/image53.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7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sa.gif" TargetMode="External"/><Relationship Id="rId5" Type="http://schemas.openxmlformats.org/officeDocument/2006/relationships/image" Target="../media/image54.gif"/><Relationship Id="rId6" Type="http://schemas.openxmlformats.org/officeDocument/2006/relationships/hyperlink" Target="http://en.wikipedia.org/wiki/National_Cadet_Special_Activities" TargetMode="External"/><Relationship Id="rId7"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Ncc.gif" TargetMode="External"/><Relationship Id="rId5" Type="http://schemas.openxmlformats.org/officeDocument/2006/relationships/image" Target="../media/image55.gif"/><Relationship Id="rId6" Type="http://schemas.openxmlformats.org/officeDocument/2006/relationships/image" Target="../media/image10.gif"/><Relationship Id="rId7"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7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Ncgc.gif" TargetMode="External"/><Relationship Id="rId5" Type="http://schemas.openxmlformats.org/officeDocument/2006/relationships/image" Target="../media/image56.gif"/><Relationship Id="rId6" Type="http://schemas.openxmlformats.org/officeDocument/2006/relationships/image" Target="../media/image10.gif"/><Relationship Id="rId7"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7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Iace.gif" TargetMode="External"/><Relationship Id="rId5" Type="http://schemas.openxmlformats.org/officeDocument/2006/relationships/image" Target="../media/image57.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7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Spaatz.gif" TargetMode="External"/><Relationship Id="rId5" Type="http://schemas.openxmlformats.org/officeDocument/2006/relationships/image" Target="../media/image58.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8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Eaker.gif" TargetMode="External"/><Relationship Id="rId5" Type="http://schemas.openxmlformats.org/officeDocument/2006/relationships/image" Target="../media/image59.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Earhart.gif" TargetMode="External"/><Relationship Id="rId5" Type="http://schemas.openxmlformats.org/officeDocument/2006/relationships/image" Target="../media/image60.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Mitchell.gif" TargetMode="External"/><Relationship Id="rId5" Type="http://schemas.openxmlformats.org/officeDocument/2006/relationships/image" Target="../media/image61.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87.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Armstrong.gif" TargetMode="External"/><Relationship Id="rId5" Type="http://schemas.openxmlformats.org/officeDocument/2006/relationships/image" Target="../media/image62.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Goddard.gif" TargetMode="External"/><Relationship Id="rId5" Type="http://schemas.openxmlformats.org/officeDocument/2006/relationships/image" Target="../media/image63.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Doolittle.gif" TargetMode="External"/><Relationship Id="rId5" Type="http://schemas.openxmlformats.org/officeDocument/2006/relationships/image" Target="../media/image64.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9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Lindbergh.gif" TargetMode="External"/><Relationship Id="rId5" Type="http://schemas.openxmlformats.org/officeDocument/2006/relationships/image" Target="../media/image65.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Rickenbacker.gif" TargetMode="External"/><Relationship Id="rId5" Type="http://schemas.openxmlformats.org/officeDocument/2006/relationships/image" Target="../media/image66.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Wright.gif" TargetMode="External"/><Relationship Id="rId5" Type="http://schemas.openxmlformats.org/officeDocument/2006/relationships/image" Target="../media/image67.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Feik.gif" TargetMode="External"/><Relationship Id="rId5" Type="http://schemas.openxmlformats.org/officeDocument/2006/relationships/image" Target="../media/image68.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Arnold.gif" TargetMode="External"/><Relationship Id="rId5" Type="http://schemas.openxmlformats.org/officeDocument/2006/relationships/image" Target="../media/image69.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Curry.gif" TargetMode="External"/><Relationship Id="rId5" Type="http://schemas.openxmlformats.org/officeDocument/2006/relationships/image" Target="../media/image70.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Opilot.gif" TargetMode="External"/><Relationship Id="rId5" Type="http://schemas.openxmlformats.org/officeDocument/2006/relationships/image" Target="../media/image71.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AFAribbonCAP.gif" TargetMode="External"/><Relationship Id="rId5" Type="http://schemas.openxmlformats.org/officeDocument/2006/relationships/image" Target="../media/image72.gi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AFSARibbon.jpg" TargetMode="External"/><Relationship Id="rId5" Type="http://schemas.openxmlformats.org/officeDocument/2006/relationships/image" Target="../media/image73.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en.wikipedia.org/wiki/File:VFWCOff.jpg" TargetMode="External"/><Relationship Id="rId5"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0319"/>
            <a:ext cx="7772400" cy="224810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2322905"/>
            <a:ext cx="6400800" cy="4211309"/>
          </a:xfrm>
        </p:spPr>
        <p:txBody>
          <a:bodyPr/>
          <a:lstStyle/>
          <a:p>
            <a:r>
              <a:rPr lang="en-US" dirty="0" smtClean="0"/>
              <a:t> </a:t>
            </a:r>
            <a:endParaRPr lang="en-US" dirty="0"/>
          </a:p>
        </p:txBody>
      </p:sp>
      <p:sp>
        <p:nvSpPr>
          <p:cNvPr id="8" name="TextBox 7"/>
          <p:cNvSpPr txBox="1"/>
          <p:nvPr/>
        </p:nvSpPr>
        <p:spPr>
          <a:xfrm>
            <a:off x="815184" y="6049284"/>
            <a:ext cx="7508269" cy="646331"/>
          </a:xfrm>
          <a:prstGeom prst="rect">
            <a:avLst/>
          </a:prstGeom>
          <a:noFill/>
        </p:spPr>
        <p:txBody>
          <a:bodyPr wrap="square" rtlCol="0">
            <a:spAutoFit/>
          </a:bodyPr>
          <a:lstStyle/>
          <a:p>
            <a:pPr algn="ctr"/>
            <a:r>
              <a:rPr lang="en-US" dirty="0" smtClean="0">
                <a:solidFill>
                  <a:srgbClr val="002060"/>
                </a:solidFill>
              </a:rPr>
              <a:t>Compiled and presented by Capt Jim Thomasson    MER-NC-001 / DP</a:t>
            </a:r>
          </a:p>
          <a:p>
            <a:pPr algn="ctr"/>
            <a:r>
              <a:rPr lang="en-US" dirty="0" smtClean="0">
                <a:solidFill>
                  <a:srgbClr val="002060"/>
                </a:solidFill>
              </a:rPr>
              <a:t>8 August 2011</a:t>
            </a:r>
            <a:endParaRPr lang="en-US"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524" y="2172977"/>
            <a:ext cx="3238952" cy="3191321"/>
          </a:xfrm>
          <a:prstGeom prst="rect">
            <a:avLst/>
          </a:prstGeom>
        </p:spPr>
      </p:pic>
    </p:spTree>
    <p:extLst>
      <p:ext uri="{BB962C8B-B14F-4D97-AF65-F5344CB8AC3E}">
        <p14:creationId xmlns:p14="http://schemas.microsoft.com/office/powerpoint/2010/main" val="23464534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4" name="TextBox 3"/>
          <p:cNvSpPr txBox="1"/>
          <p:nvPr/>
        </p:nvSpPr>
        <p:spPr>
          <a:xfrm>
            <a:off x="920043" y="1596435"/>
            <a:ext cx="7303913" cy="5355312"/>
          </a:xfrm>
          <a:prstGeom prst="rect">
            <a:avLst/>
          </a:prstGeom>
          <a:noFill/>
        </p:spPr>
        <p:txBody>
          <a:bodyPr wrap="square" rtlCol="0">
            <a:spAutoFit/>
          </a:bodyPr>
          <a:lstStyle/>
          <a:p>
            <a:pPr algn="ctr"/>
            <a:r>
              <a:rPr lang="en-US" sz="3200" i="1" dirty="0">
                <a:solidFill>
                  <a:srgbClr val="0000FF"/>
                </a:solidFill>
                <a:latin typeface="Arial Narrow"/>
                <a:cs typeface="Arial Narrow"/>
              </a:rPr>
              <a:t>HOW TO WRITE A WINNING NOMINATION</a:t>
            </a:r>
          </a:p>
          <a:p>
            <a:pPr algn="ctr"/>
            <a:endParaRPr lang="en-US" sz="1000" dirty="0">
              <a:latin typeface="Arial Narrow" pitchFamily="34" charset="0"/>
            </a:endParaRPr>
          </a:p>
          <a:p>
            <a:pPr algn="ctr">
              <a:spcAft>
                <a:spcPts val="1200"/>
              </a:spcAft>
            </a:pPr>
            <a:r>
              <a:rPr lang="en-US" sz="4000" b="1" dirty="0" smtClean="0">
                <a:solidFill>
                  <a:srgbClr val="FF0000"/>
                </a:solidFill>
                <a:latin typeface="Arial Narrow" pitchFamily="34" charset="0"/>
              </a:rPr>
              <a:t>RESULTS</a:t>
            </a:r>
            <a:endParaRPr lang="en-US" sz="4400" b="1" dirty="0" smtClean="0">
              <a:latin typeface="Arial Narrow" pitchFamily="34" charset="0"/>
            </a:endParaRPr>
          </a:p>
          <a:p>
            <a:pPr lvl="1">
              <a:spcAft>
                <a:spcPts val="600"/>
              </a:spcAft>
            </a:pPr>
            <a:r>
              <a:rPr lang="en-US" sz="2400" dirty="0" smtClean="0">
                <a:latin typeface="Arial Narrow" pitchFamily="34" charset="0"/>
              </a:rPr>
              <a:t>Following the sequences you developed in the </a:t>
            </a:r>
            <a:r>
              <a:rPr lang="en-US" sz="2400" dirty="0" smtClean="0">
                <a:solidFill>
                  <a:srgbClr val="FF0000"/>
                </a:solidFill>
                <a:latin typeface="Arial Narrow" pitchFamily="34" charset="0"/>
              </a:rPr>
              <a:t>ACTIONS </a:t>
            </a:r>
            <a:r>
              <a:rPr lang="en-US" sz="2400" dirty="0" smtClean="0">
                <a:latin typeface="Arial Narrow" pitchFamily="34" charset="0"/>
              </a:rPr>
              <a:t>section, describe the actual results of those actions.</a:t>
            </a:r>
          </a:p>
          <a:p>
            <a:pPr marL="1257300" lvl="2" indent="-342900">
              <a:buFont typeface="Arial" pitchFamily="34" charset="0"/>
              <a:buChar char="•"/>
            </a:pPr>
            <a:r>
              <a:rPr lang="en-US" sz="2400" dirty="0" smtClean="0">
                <a:solidFill>
                  <a:srgbClr val="0070C0"/>
                </a:solidFill>
                <a:latin typeface="Arial Narrow" pitchFamily="34" charset="0"/>
              </a:rPr>
              <a:t>Be concise </a:t>
            </a:r>
            <a:r>
              <a:rPr lang="en-US" sz="2400" dirty="0" smtClean="0">
                <a:latin typeface="Arial Narrow" pitchFamily="34" charset="0"/>
              </a:rPr>
              <a:t>…. Don’t ramble in your descriptions.  </a:t>
            </a:r>
          </a:p>
          <a:p>
            <a:pPr marL="1257300" lvl="2" indent="-342900">
              <a:buFont typeface="Arial" pitchFamily="34" charset="0"/>
              <a:buChar char="•"/>
            </a:pPr>
            <a:r>
              <a:rPr lang="en-US" sz="2400" dirty="0" smtClean="0">
                <a:latin typeface="Arial Narrow" pitchFamily="34" charset="0"/>
              </a:rPr>
              <a:t>Don’t use broad generalizations that cannot be backed up.</a:t>
            </a:r>
          </a:p>
          <a:p>
            <a:pPr marL="1257300" lvl="2" indent="-342900">
              <a:buFont typeface="Arial" pitchFamily="34" charset="0"/>
              <a:buChar char="•"/>
            </a:pPr>
            <a:r>
              <a:rPr lang="en-US" sz="2400" dirty="0" smtClean="0">
                <a:latin typeface="Arial Narrow" pitchFamily="34" charset="0"/>
              </a:rPr>
              <a:t>Use </a:t>
            </a:r>
            <a:r>
              <a:rPr lang="en-US" sz="2400" dirty="0" smtClean="0">
                <a:solidFill>
                  <a:srgbClr val="0070C0"/>
                </a:solidFill>
                <a:latin typeface="Arial Narrow" pitchFamily="34" charset="0"/>
              </a:rPr>
              <a:t>quantitative terms and measurement</a:t>
            </a:r>
            <a:r>
              <a:rPr lang="en-US" sz="2400" dirty="0" smtClean="0">
                <a:latin typeface="Arial Narrow" pitchFamily="34" charset="0"/>
              </a:rPr>
              <a:t>s wherever possible.</a:t>
            </a:r>
          </a:p>
          <a:p>
            <a:pPr marL="1257300" lvl="2" indent="-342900">
              <a:buFont typeface="Arial" pitchFamily="34" charset="0"/>
              <a:buChar char="•"/>
            </a:pPr>
            <a:r>
              <a:rPr lang="en-US" sz="2400" dirty="0" smtClean="0">
                <a:latin typeface="Arial Narrow" pitchFamily="34" charset="0"/>
              </a:rPr>
              <a:t>DON”T exaggerate or use excessive, flowery descriptions.  As Jack Webb said on the TV series DRAGNET, “</a:t>
            </a:r>
            <a:r>
              <a:rPr lang="en-US" sz="2400" dirty="0" smtClean="0">
                <a:solidFill>
                  <a:srgbClr val="0070C0"/>
                </a:solidFill>
                <a:latin typeface="Arial Narrow" pitchFamily="34" charset="0"/>
              </a:rPr>
              <a:t>Give me the facts</a:t>
            </a:r>
            <a:r>
              <a:rPr lang="en-US" sz="2400" dirty="0" smtClean="0">
                <a:latin typeface="Arial Narrow" pitchFamily="34" charset="0"/>
              </a:rPr>
              <a:t>.”</a:t>
            </a:r>
          </a:p>
        </p:txBody>
      </p:sp>
    </p:spTree>
    <p:extLst>
      <p:ext uri="{BB962C8B-B14F-4D97-AF65-F5344CB8AC3E}">
        <p14:creationId xmlns:p14="http://schemas.microsoft.com/office/powerpoint/2010/main" val="3484011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63889" y="1552033"/>
            <a:ext cx="8229600" cy="584776"/>
          </a:xfrm>
          <a:prstGeom prst="rect">
            <a:avLst/>
          </a:prstGeom>
          <a:noFill/>
        </p:spPr>
        <p:txBody>
          <a:bodyPr wrap="square" rtlCol="0">
            <a:spAutoFit/>
          </a:bodyPr>
          <a:lstStyle/>
          <a:p>
            <a:pPr algn="ctr"/>
            <a:r>
              <a:rPr lang="en-US" sz="3200" i="1" dirty="0" smtClean="0">
                <a:solidFill>
                  <a:srgbClr val="009800"/>
                </a:solidFill>
                <a:latin typeface="Arial Narrow"/>
                <a:cs typeface="Arial Narrow"/>
              </a:rPr>
              <a:t>VFW Award for Unit Cadet Officer of the Year (Cont)</a:t>
            </a:r>
            <a:endParaRPr lang="en-US" sz="3200" dirty="0">
              <a:solidFill>
                <a:srgbClr val="009800"/>
              </a:solidFill>
              <a:effectLst/>
              <a:latin typeface="Arial Narrow"/>
              <a:cs typeface="Arial Narrow"/>
            </a:endParaRPr>
          </a:p>
        </p:txBody>
      </p:sp>
      <p:sp>
        <p:nvSpPr>
          <p:cNvPr id="3" name="Rectangle 2"/>
          <p:cNvSpPr/>
          <p:nvPr/>
        </p:nvSpPr>
        <p:spPr>
          <a:xfrm>
            <a:off x="497006" y="2064813"/>
            <a:ext cx="8163366" cy="4524315"/>
          </a:xfrm>
          <a:prstGeom prst="rect">
            <a:avLst/>
          </a:prstGeom>
        </p:spPr>
        <p:txBody>
          <a:bodyPr wrap="square">
            <a:spAutoFit/>
          </a:bodyPr>
          <a:lstStyle/>
          <a:p>
            <a:pPr marL="800100" lvl="1" indent="-342900" algn="just">
              <a:buFont typeface="Courier New"/>
              <a:buChar char="o"/>
            </a:pPr>
            <a:r>
              <a:rPr lang="en-US" sz="2400" dirty="0">
                <a:latin typeface="Arial Narrow"/>
                <a:cs typeface="Arial Narrow"/>
              </a:rPr>
              <a:t>Is in good standing academically</a:t>
            </a:r>
          </a:p>
          <a:p>
            <a:pPr marL="800100" lvl="1" indent="-342900" algn="just">
              <a:buFont typeface="Courier New"/>
              <a:buChar char="o"/>
            </a:pPr>
            <a:r>
              <a:rPr lang="en-US" sz="2400" dirty="0">
                <a:latin typeface="Arial Narrow"/>
                <a:cs typeface="Arial Narrow"/>
              </a:rPr>
              <a:t>Progressing satisfactorily in the CAP cadet program</a:t>
            </a:r>
            <a:r>
              <a:rPr lang="en-US" sz="2400" dirty="0" smtClean="0">
                <a:latin typeface="Arial Narrow"/>
                <a:cs typeface="Arial Narrow"/>
              </a:rPr>
              <a:t>,</a:t>
            </a:r>
          </a:p>
          <a:p>
            <a:pPr marL="800100" lvl="1" indent="-342900" algn="just">
              <a:buFont typeface="Courier New"/>
              <a:buChar char="o"/>
            </a:pPr>
            <a:r>
              <a:rPr lang="en-US" sz="2400" dirty="0" smtClean="0">
                <a:latin typeface="Arial Narrow"/>
                <a:cs typeface="Arial Narrow"/>
              </a:rPr>
              <a:t>Demonstrated </a:t>
            </a:r>
            <a:r>
              <a:rPr lang="en-US" sz="2400" dirty="0">
                <a:latin typeface="Arial Narrow"/>
                <a:cs typeface="Arial Narrow"/>
              </a:rPr>
              <a:t>outstanding achievement in community service and the cadet program (aerospace and leadership). </a:t>
            </a:r>
            <a:endParaRPr lang="en-US" sz="2400" dirty="0" smtClean="0">
              <a:latin typeface="Arial Narrow"/>
              <a:cs typeface="Arial Narrow"/>
            </a:endParaRPr>
          </a:p>
          <a:p>
            <a:pPr marL="800100" lvl="1" indent="-342900" algn="just">
              <a:buFont typeface="Courier New"/>
              <a:buChar char="o"/>
            </a:pPr>
            <a:r>
              <a:rPr lang="en-US" sz="2400" dirty="0" smtClean="0">
                <a:latin typeface="Arial Narrow"/>
                <a:cs typeface="Arial Narrow"/>
              </a:rPr>
              <a:t>Be </a:t>
            </a:r>
            <a:r>
              <a:rPr lang="en-US" sz="2400" dirty="0">
                <a:latin typeface="Arial Narrow"/>
                <a:cs typeface="Arial Narrow"/>
              </a:rPr>
              <a:t>of high moral </a:t>
            </a:r>
            <a:r>
              <a:rPr lang="en-US" sz="2400" dirty="0" smtClean="0">
                <a:latin typeface="Arial Narrow"/>
                <a:cs typeface="Arial Narrow"/>
              </a:rPr>
              <a:t>character</a:t>
            </a:r>
          </a:p>
          <a:p>
            <a:pPr marL="800100" lvl="1" indent="-342900" algn="just">
              <a:buFont typeface="Courier New"/>
              <a:buChar char="o"/>
            </a:pPr>
            <a:r>
              <a:rPr lang="en-US" sz="2400" dirty="0" smtClean="0">
                <a:latin typeface="Arial Narrow"/>
                <a:cs typeface="Arial Narrow"/>
              </a:rPr>
              <a:t>Demonstrate </a:t>
            </a:r>
            <a:r>
              <a:rPr lang="en-US" sz="2400" dirty="0">
                <a:latin typeface="Arial Narrow"/>
                <a:cs typeface="Arial Narrow"/>
              </a:rPr>
              <a:t>a high level of professionalism in appearance and action and patriotism (commander or member of color guard, drill team, etc.</a:t>
            </a:r>
            <a:r>
              <a:rPr lang="en-US" sz="2400" dirty="0" smtClean="0">
                <a:latin typeface="Arial Narrow"/>
                <a:cs typeface="Arial Narrow"/>
              </a:rPr>
              <a:t>)</a:t>
            </a:r>
          </a:p>
          <a:p>
            <a:pPr marL="800100" lvl="1" indent="-342900" algn="just">
              <a:buFont typeface="Courier New"/>
              <a:buChar char="o"/>
            </a:pPr>
            <a:r>
              <a:rPr lang="en-US" sz="2400" dirty="0" smtClean="0">
                <a:latin typeface="Arial Narrow"/>
                <a:cs typeface="Arial Narrow"/>
              </a:rPr>
              <a:t>Actively </a:t>
            </a:r>
            <a:r>
              <a:rPr lang="en-US" sz="2400" dirty="0">
                <a:latin typeface="Arial Narrow"/>
                <a:cs typeface="Arial Narrow"/>
              </a:rPr>
              <a:t>promotes </a:t>
            </a:r>
            <a:r>
              <a:rPr lang="en-US" sz="2400" dirty="0" smtClean="0">
                <a:latin typeface="Arial Narrow"/>
                <a:cs typeface="Arial Narrow"/>
              </a:rPr>
              <a:t>Americanism</a:t>
            </a:r>
          </a:p>
          <a:p>
            <a:pPr marL="800100" lvl="1" indent="-342900" algn="just">
              <a:buFont typeface="Courier New"/>
              <a:buChar char="o"/>
            </a:pPr>
            <a:r>
              <a:rPr lang="en-US" sz="2400" dirty="0" smtClean="0">
                <a:latin typeface="Arial Narrow"/>
                <a:cs typeface="Arial Narrow"/>
              </a:rPr>
              <a:t>Demonstrates </a:t>
            </a:r>
            <a:r>
              <a:rPr lang="en-US" sz="2400" dirty="0">
                <a:latin typeface="Arial Narrow"/>
                <a:cs typeface="Arial Narrow"/>
              </a:rPr>
              <a:t>growth potential (assumes higher levels of responsibility). </a:t>
            </a:r>
            <a:endParaRPr lang="en-US" sz="2400" dirty="0" smtClean="0">
              <a:latin typeface="Arial Narrow"/>
              <a:cs typeface="Arial Narrow"/>
            </a:endParaRPr>
          </a:p>
          <a:p>
            <a:pPr marL="800100" lvl="1" indent="-342900" algn="just">
              <a:buFont typeface="Courier New"/>
              <a:buChar char="o"/>
            </a:pPr>
            <a:r>
              <a:rPr lang="en-US" sz="2400" dirty="0" smtClean="0">
                <a:latin typeface="Arial Narrow"/>
                <a:cs typeface="Arial Narrow"/>
              </a:rPr>
              <a:t>A </a:t>
            </a:r>
            <a:r>
              <a:rPr lang="en-US" sz="2400" dirty="0">
                <a:latin typeface="Arial Narrow"/>
                <a:cs typeface="Arial Narrow"/>
              </a:rPr>
              <a:t>Cadet may only receive this award once.</a:t>
            </a:r>
          </a:p>
        </p:txBody>
      </p:sp>
    </p:spTree>
    <p:extLst>
      <p:ext uri="{BB962C8B-B14F-4D97-AF65-F5344CB8AC3E}">
        <p14:creationId xmlns:p14="http://schemas.microsoft.com/office/powerpoint/2010/main" val="399875614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583501" y="1582723"/>
            <a:ext cx="7963056" cy="584776"/>
          </a:xfrm>
          <a:prstGeom prst="rect">
            <a:avLst/>
          </a:prstGeom>
        </p:spPr>
        <p:txBody>
          <a:bodyPr wrap="square">
            <a:spAutoFit/>
          </a:bodyPr>
          <a:lstStyle/>
          <a:p>
            <a:pPr algn="ctr"/>
            <a:r>
              <a:rPr lang="en-US" sz="3200" i="1" dirty="0">
                <a:solidFill>
                  <a:srgbClr val="009800"/>
                </a:solidFill>
                <a:latin typeface="Arial Narrow"/>
                <a:cs typeface="Arial Narrow"/>
              </a:rPr>
              <a:t>VFW Award for Unit Cadet NCO of the Year</a:t>
            </a:r>
            <a:endParaRPr lang="en-US" sz="3200" dirty="0">
              <a:solidFill>
                <a:srgbClr val="009800"/>
              </a:solidFill>
              <a:effectLst/>
              <a:latin typeface="Arial Narrow"/>
              <a:cs typeface="Arial Narrow"/>
            </a:endParaRPr>
          </a:p>
        </p:txBody>
      </p:sp>
      <p:pic>
        <p:nvPicPr>
          <p:cNvPr id="7" name="Picture 6" descr="http://upload.wikimedia.org/wikipedia/commons/7/73/VFWCNCO.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410542"/>
            <a:ext cx="948690" cy="286385"/>
          </a:xfrm>
          <a:prstGeom prst="rect">
            <a:avLst/>
          </a:prstGeom>
          <a:noFill/>
          <a:ln w="50800" cmpd="thickThin">
            <a:solidFill>
              <a:schemeClr val="tx1"/>
            </a:solidFill>
          </a:ln>
        </p:spPr>
      </p:pic>
      <p:sp>
        <p:nvSpPr>
          <p:cNvPr id="4" name="Rectangle 3"/>
          <p:cNvSpPr/>
          <p:nvPr/>
        </p:nvSpPr>
        <p:spPr>
          <a:xfrm>
            <a:off x="3568151" y="2773292"/>
            <a:ext cx="2055834" cy="261610"/>
          </a:xfrm>
          <a:prstGeom prst="rect">
            <a:avLst/>
          </a:prstGeom>
        </p:spPr>
        <p:txBody>
          <a:bodyPr wrap="none">
            <a:spAutoFit/>
          </a:bodyPr>
          <a:lstStyle/>
          <a:p>
            <a:r>
              <a:rPr lang="en-US" sz="1100" dirty="0">
                <a:latin typeface="Arial Narrow"/>
                <a:cs typeface="Arial Narrow"/>
              </a:rPr>
              <a:t>VFW </a:t>
            </a:r>
            <a:r>
              <a:rPr lang="en-US" sz="1100" dirty="0" smtClean="0">
                <a:latin typeface="Arial Narrow"/>
                <a:cs typeface="Arial Narrow"/>
              </a:rPr>
              <a:t>Cadet </a:t>
            </a:r>
            <a:r>
              <a:rPr lang="en-US" sz="1100" dirty="0">
                <a:latin typeface="Arial Narrow"/>
                <a:cs typeface="Arial Narrow"/>
              </a:rPr>
              <a:t>NCO of the </a:t>
            </a:r>
            <a:r>
              <a:rPr lang="en-US" sz="1100" dirty="0" smtClean="0">
                <a:latin typeface="Arial Narrow"/>
                <a:cs typeface="Arial Narrow"/>
              </a:rPr>
              <a:t>Year Ribbon</a:t>
            </a:r>
            <a:endParaRPr lang="en-US" sz="1100" dirty="0">
              <a:effectLst/>
              <a:latin typeface="Arial Narrow"/>
              <a:cs typeface="Arial Narrow"/>
            </a:endParaRPr>
          </a:p>
        </p:txBody>
      </p:sp>
      <p:sp>
        <p:nvSpPr>
          <p:cNvPr id="5" name="Rectangle 4"/>
          <p:cNvSpPr/>
          <p:nvPr/>
        </p:nvSpPr>
        <p:spPr>
          <a:xfrm>
            <a:off x="583501" y="3034902"/>
            <a:ext cx="7963056" cy="4062651"/>
          </a:xfrm>
          <a:prstGeom prst="rect">
            <a:avLst/>
          </a:prstGeom>
        </p:spPr>
        <p:txBody>
          <a:bodyPr wrap="square">
            <a:spAutoFit/>
          </a:bodyPr>
          <a:lstStyle/>
          <a:p>
            <a:pPr algn="just"/>
            <a:r>
              <a:rPr lang="en-US" sz="2400" dirty="0">
                <a:latin typeface="Arial Narrow"/>
                <a:cs typeface="Arial Narrow"/>
              </a:rPr>
              <a:t>The VFW recognizes excellence in CAP cadet non-commissioned officers (NCO) through an annual award to the outstanding cadet NCO in each CAP squadron. </a:t>
            </a:r>
          </a:p>
          <a:p>
            <a:pPr marL="285750" lvl="0" indent="-285750" algn="just">
              <a:buFont typeface="Arial"/>
              <a:buChar char="•"/>
            </a:pPr>
            <a:r>
              <a:rPr lang="en-US" sz="2400" dirty="0">
                <a:latin typeface="Arial Narrow"/>
                <a:cs typeface="Arial Narrow"/>
              </a:rPr>
              <a:t>CAP squadron commanders may nominate one cadet NCO each year for the award by submitting a nomination to the VFW detailing the cadet's accomplishments and certifying that cadet officer: </a:t>
            </a:r>
            <a:endParaRPr lang="en-US" sz="2400" dirty="0" smtClean="0">
              <a:latin typeface="Arial Narrow"/>
              <a:cs typeface="Arial Narrow"/>
            </a:endParaRPr>
          </a:p>
          <a:p>
            <a:pPr marL="742950" lvl="1" indent="-285750" algn="just">
              <a:buFont typeface="Courier New"/>
              <a:buChar char="o"/>
            </a:pPr>
            <a:r>
              <a:rPr lang="en-US" sz="2400" dirty="0">
                <a:latin typeface="Arial Narrow"/>
                <a:cs typeface="Arial Narrow"/>
              </a:rPr>
              <a:t>Is in good standing </a:t>
            </a:r>
            <a:r>
              <a:rPr lang="en-US" sz="2400" dirty="0" smtClean="0">
                <a:latin typeface="Arial Narrow"/>
                <a:cs typeface="Arial Narrow"/>
              </a:rPr>
              <a:t>academically</a:t>
            </a:r>
          </a:p>
          <a:p>
            <a:pPr marL="742950" lvl="1" indent="-285750" algn="just">
              <a:buFont typeface="Courier New"/>
              <a:buChar char="o"/>
            </a:pPr>
            <a:r>
              <a:rPr lang="en-US" sz="2400" dirty="0" smtClean="0">
                <a:latin typeface="Arial Narrow"/>
                <a:cs typeface="Arial Narrow"/>
              </a:rPr>
              <a:t>Progressing </a:t>
            </a:r>
            <a:r>
              <a:rPr lang="en-US" sz="2400" dirty="0">
                <a:latin typeface="Arial Narrow"/>
                <a:cs typeface="Arial Narrow"/>
              </a:rPr>
              <a:t>satisfactorily in the CAP cadet </a:t>
            </a:r>
            <a:r>
              <a:rPr lang="en-US" sz="2400" dirty="0" smtClean="0">
                <a:latin typeface="Arial Narrow"/>
                <a:cs typeface="Arial Narrow"/>
              </a:rPr>
              <a:t>program</a:t>
            </a:r>
          </a:p>
          <a:p>
            <a:pPr marL="742950" lvl="1" indent="-285750" algn="just">
              <a:buFont typeface="Courier New"/>
              <a:buChar char="o"/>
            </a:pPr>
            <a:r>
              <a:rPr lang="en-US" sz="2400" dirty="0" smtClean="0">
                <a:latin typeface="Arial Narrow"/>
                <a:cs typeface="Arial Narrow"/>
              </a:rPr>
              <a:t>Demonstrates </a:t>
            </a:r>
            <a:r>
              <a:rPr lang="en-US" sz="2400" dirty="0">
                <a:latin typeface="Arial Narrow"/>
                <a:cs typeface="Arial Narrow"/>
              </a:rPr>
              <a:t>outstanding achievement in community service and the cadet program (aerospace and leadership)</a:t>
            </a:r>
            <a:r>
              <a:rPr lang="en-US" sz="2400" dirty="0" smtClean="0">
                <a:latin typeface="Arial Narrow"/>
                <a:cs typeface="Arial Narrow"/>
              </a:rPr>
              <a:t>.</a:t>
            </a:r>
            <a:endParaRPr lang="en-US" sz="2400" dirty="0">
              <a:latin typeface="Arial Narrow"/>
              <a:cs typeface="Arial Narrow"/>
            </a:endParaRPr>
          </a:p>
          <a:p>
            <a:pPr marL="742950" lvl="1" indent="-285750" algn="just">
              <a:buFont typeface="Arial"/>
              <a:buChar char="•"/>
            </a:pPr>
            <a:endParaRPr lang="en-US" dirty="0"/>
          </a:p>
        </p:txBody>
      </p:sp>
    </p:spTree>
    <p:extLst>
      <p:ext uri="{BB962C8B-B14F-4D97-AF65-F5344CB8AC3E}">
        <p14:creationId xmlns:p14="http://schemas.microsoft.com/office/powerpoint/2010/main" val="2965613949"/>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603517"/>
            <a:ext cx="8229600" cy="584776"/>
          </a:xfrm>
          <a:prstGeom prst="rect">
            <a:avLst/>
          </a:prstGeom>
          <a:noFill/>
        </p:spPr>
        <p:txBody>
          <a:bodyPr wrap="square" rtlCol="0">
            <a:spAutoFit/>
          </a:bodyPr>
          <a:lstStyle/>
          <a:p>
            <a:pPr algn="ctr"/>
            <a:r>
              <a:rPr lang="en-US" sz="3200" i="1" dirty="0" smtClean="0">
                <a:solidFill>
                  <a:srgbClr val="009800"/>
                </a:solidFill>
                <a:latin typeface="Arial Narrow"/>
                <a:cs typeface="Arial Narrow"/>
              </a:rPr>
              <a:t>VFW Award for Unit Cadet NCO of the Year (Cont)</a:t>
            </a:r>
            <a:endParaRPr lang="en-US" sz="3200" dirty="0">
              <a:solidFill>
                <a:srgbClr val="009800"/>
              </a:solidFill>
              <a:effectLst/>
              <a:latin typeface="Arial Narrow"/>
              <a:cs typeface="Arial Narrow"/>
            </a:endParaRPr>
          </a:p>
        </p:txBody>
      </p:sp>
      <p:sp>
        <p:nvSpPr>
          <p:cNvPr id="3" name="Rectangle 2"/>
          <p:cNvSpPr/>
          <p:nvPr/>
        </p:nvSpPr>
        <p:spPr>
          <a:xfrm>
            <a:off x="652147" y="2265264"/>
            <a:ext cx="7782858" cy="3625608"/>
          </a:xfrm>
          <a:prstGeom prst="rect">
            <a:avLst/>
          </a:prstGeom>
        </p:spPr>
        <p:txBody>
          <a:bodyPr wrap="square">
            <a:spAutoFit/>
          </a:bodyPr>
          <a:lstStyle/>
          <a:p>
            <a:pPr marL="1257300" lvl="2" indent="-342900" algn="just">
              <a:lnSpc>
                <a:spcPct val="120000"/>
              </a:lnSpc>
              <a:buFont typeface="Courier New"/>
              <a:buChar char="o"/>
            </a:pPr>
            <a:r>
              <a:rPr lang="en-US" sz="2400" dirty="0">
                <a:latin typeface="Arial Narrow"/>
                <a:cs typeface="Arial Narrow"/>
              </a:rPr>
              <a:t>Be of high moral </a:t>
            </a:r>
            <a:r>
              <a:rPr lang="en-US" sz="2400" dirty="0" smtClean="0">
                <a:latin typeface="Arial Narrow"/>
                <a:cs typeface="Arial Narrow"/>
              </a:rPr>
              <a:t>character</a:t>
            </a:r>
          </a:p>
          <a:p>
            <a:pPr marL="1257300" lvl="2" indent="-342900" algn="just">
              <a:lnSpc>
                <a:spcPct val="120000"/>
              </a:lnSpc>
              <a:buFont typeface="Courier New"/>
              <a:buChar char="o"/>
            </a:pPr>
            <a:r>
              <a:rPr lang="en-US" sz="2400" dirty="0" smtClean="0">
                <a:latin typeface="Arial Narrow"/>
                <a:cs typeface="Arial Narrow"/>
              </a:rPr>
              <a:t>Demonstrates </a:t>
            </a:r>
            <a:r>
              <a:rPr lang="en-US" sz="2400" dirty="0">
                <a:latin typeface="Arial Narrow"/>
                <a:cs typeface="Arial Narrow"/>
              </a:rPr>
              <a:t>a high level of professionalism in appearance and action and patriotism (commander or member of color guard, drill team, etc.</a:t>
            </a:r>
            <a:r>
              <a:rPr lang="en-US" sz="2400" dirty="0" smtClean="0">
                <a:latin typeface="Arial Narrow"/>
                <a:cs typeface="Arial Narrow"/>
              </a:rPr>
              <a:t>)</a:t>
            </a:r>
          </a:p>
          <a:p>
            <a:pPr marL="1257300" lvl="2" indent="-342900" algn="just">
              <a:lnSpc>
                <a:spcPct val="120000"/>
              </a:lnSpc>
              <a:buFont typeface="Courier New"/>
              <a:buChar char="o"/>
            </a:pPr>
            <a:r>
              <a:rPr lang="en-US" sz="2400" dirty="0" smtClean="0">
                <a:latin typeface="Arial Narrow"/>
                <a:cs typeface="Arial Narrow"/>
              </a:rPr>
              <a:t>Actively </a:t>
            </a:r>
            <a:r>
              <a:rPr lang="en-US" sz="2400" dirty="0">
                <a:latin typeface="Arial Narrow"/>
                <a:cs typeface="Arial Narrow"/>
              </a:rPr>
              <a:t>promotes </a:t>
            </a:r>
            <a:r>
              <a:rPr lang="en-US" sz="2400" dirty="0" smtClean="0">
                <a:latin typeface="Arial Narrow"/>
                <a:cs typeface="Arial Narrow"/>
              </a:rPr>
              <a:t>Americanism</a:t>
            </a:r>
          </a:p>
          <a:p>
            <a:pPr marL="1257300" lvl="2" indent="-342900" algn="just">
              <a:lnSpc>
                <a:spcPct val="120000"/>
              </a:lnSpc>
              <a:buFont typeface="Courier New"/>
              <a:buChar char="o"/>
            </a:pPr>
            <a:r>
              <a:rPr lang="en-US" sz="2400" dirty="0" smtClean="0">
                <a:latin typeface="Arial Narrow"/>
                <a:cs typeface="Arial Narrow"/>
              </a:rPr>
              <a:t>Demonstrates </a:t>
            </a:r>
            <a:r>
              <a:rPr lang="en-US" sz="2400" dirty="0">
                <a:latin typeface="Arial Narrow"/>
                <a:cs typeface="Arial Narrow"/>
              </a:rPr>
              <a:t>growth potential (assumes higher levels of responsibility). </a:t>
            </a:r>
            <a:endParaRPr lang="en-US" sz="2400" dirty="0" smtClean="0">
              <a:latin typeface="Arial Narrow"/>
              <a:cs typeface="Arial Narrow"/>
            </a:endParaRPr>
          </a:p>
          <a:p>
            <a:pPr marL="1257300" lvl="2" indent="-342900" algn="just">
              <a:lnSpc>
                <a:spcPct val="120000"/>
              </a:lnSpc>
              <a:buFont typeface="Courier New"/>
              <a:buChar char="o"/>
            </a:pPr>
            <a:r>
              <a:rPr lang="en-US" sz="2400" dirty="0" smtClean="0">
                <a:latin typeface="Arial Narrow"/>
                <a:cs typeface="Arial Narrow"/>
              </a:rPr>
              <a:t>A </a:t>
            </a:r>
            <a:r>
              <a:rPr lang="en-US" sz="2400" dirty="0">
                <a:latin typeface="Arial Narrow"/>
                <a:cs typeface="Arial Narrow"/>
              </a:rPr>
              <a:t>Cadet may only receive this award once.</a:t>
            </a:r>
          </a:p>
        </p:txBody>
      </p:sp>
    </p:spTree>
    <p:extLst>
      <p:ext uri="{BB962C8B-B14F-4D97-AF65-F5344CB8AC3E}">
        <p14:creationId xmlns:p14="http://schemas.microsoft.com/office/powerpoint/2010/main" val="370486883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2571397" y="1613501"/>
            <a:ext cx="3726618" cy="584776"/>
          </a:xfrm>
          <a:prstGeom prst="rect">
            <a:avLst/>
          </a:prstGeom>
        </p:spPr>
        <p:txBody>
          <a:bodyPr wrap="none">
            <a:spAutoFit/>
          </a:bodyPr>
          <a:lstStyle/>
          <a:p>
            <a:pPr algn="ctr"/>
            <a:r>
              <a:rPr lang="en-US" sz="3200" i="1" dirty="0">
                <a:solidFill>
                  <a:srgbClr val="009800"/>
                </a:solidFill>
                <a:latin typeface="Arial Narrow"/>
                <a:cs typeface="Arial Narrow"/>
              </a:rPr>
              <a:t>Cadet Recruiter Ribbon</a:t>
            </a:r>
            <a:endParaRPr lang="en-US" sz="3200" dirty="0">
              <a:solidFill>
                <a:srgbClr val="009800"/>
              </a:solidFill>
              <a:effectLst/>
              <a:latin typeface="Arial Narrow"/>
              <a:cs typeface="Arial Narrow"/>
            </a:endParaRPr>
          </a:p>
        </p:txBody>
      </p:sp>
      <p:pic>
        <p:nvPicPr>
          <p:cNvPr id="7" name="Picture 6" descr="http://upload.wikimedia.org/wikipedia/commons/e/ea/Crec.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926037" y="2223477"/>
            <a:ext cx="948690" cy="286385"/>
          </a:xfrm>
          <a:prstGeom prst="rect">
            <a:avLst/>
          </a:prstGeom>
          <a:noFill/>
          <a:ln w="50800" cmpd="thickThin">
            <a:solidFill>
              <a:schemeClr val="tx1"/>
            </a:solidFill>
          </a:ln>
        </p:spPr>
      </p:pic>
      <p:sp>
        <p:nvSpPr>
          <p:cNvPr id="4" name="Rectangle 3"/>
          <p:cNvSpPr/>
          <p:nvPr/>
        </p:nvSpPr>
        <p:spPr>
          <a:xfrm>
            <a:off x="532015" y="2711452"/>
            <a:ext cx="8066027" cy="3416320"/>
          </a:xfrm>
          <a:prstGeom prst="rect">
            <a:avLst/>
          </a:prstGeom>
        </p:spPr>
        <p:txBody>
          <a:bodyPr wrap="square">
            <a:spAutoFit/>
          </a:bodyPr>
          <a:lstStyle/>
          <a:p>
            <a:pPr marL="342900" indent="-342900" algn="just">
              <a:buFont typeface="Arial"/>
              <a:buChar char="•"/>
            </a:pPr>
            <a:r>
              <a:rPr lang="en-US" sz="2400" dirty="0">
                <a:latin typeface="Arial Narrow"/>
                <a:cs typeface="Arial Narrow"/>
              </a:rPr>
              <a:t>The </a:t>
            </a:r>
            <a:r>
              <a:rPr lang="en-US" sz="2400" b="1" dirty="0">
                <a:latin typeface="Arial Narrow"/>
                <a:cs typeface="Arial Narrow"/>
              </a:rPr>
              <a:t>Cadet Recruiter Ribbon</a:t>
            </a:r>
            <a:r>
              <a:rPr lang="en-US" sz="2400" dirty="0">
                <a:latin typeface="Arial Narrow"/>
                <a:cs typeface="Arial Narrow"/>
              </a:rPr>
              <a:t> is given to cadets who recruit two or more people into the Civil Air Patrol. </a:t>
            </a:r>
          </a:p>
          <a:p>
            <a:pPr marL="342900" lvl="0" indent="-342900" algn="just">
              <a:buFont typeface="Arial"/>
              <a:buChar char="•"/>
            </a:pPr>
            <a:r>
              <a:rPr lang="en-US" sz="2400" dirty="0">
                <a:latin typeface="Arial Narrow"/>
                <a:cs typeface="Arial Narrow"/>
              </a:rPr>
              <a:t>For each additional 2 members recruited, a bronze clasp may be worn on the ribbon. </a:t>
            </a:r>
          </a:p>
          <a:p>
            <a:pPr marL="342900" lvl="0" indent="-342900" algn="just">
              <a:buFont typeface="Arial"/>
              <a:buChar char="•"/>
            </a:pPr>
            <a:r>
              <a:rPr lang="en-US" sz="2400" dirty="0">
                <a:latin typeface="Arial Narrow"/>
                <a:cs typeface="Arial Narrow"/>
              </a:rPr>
              <a:t>Once a cadet earns 5 bronze clasps, they may be replaced with a silver clasp. </a:t>
            </a:r>
          </a:p>
          <a:p>
            <a:pPr marL="342900" lvl="0" indent="-342900" algn="just">
              <a:buFont typeface="Arial"/>
              <a:buChar char="•"/>
            </a:pPr>
            <a:r>
              <a:rPr lang="en-US" sz="2400" dirty="0">
                <a:latin typeface="Arial Narrow"/>
                <a:cs typeface="Arial Narrow"/>
              </a:rPr>
              <a:t>Bronze clasps are no longer worn after a silver clasp is received. </a:t>
            </a:r>
          </a:p>
          <a:p>
            <a:pPr marL="342900" lvl="0" indent="-342900" algn="just">
              <a:buFont typeface="Arial"/>
              <a:buChar char="•"/>
            </a:pPr>
            <a:r>
              <a:rPr lang="en-US" sz="2400" dirty="0">
                <a:latin typeface="Arial Narrow"/>
                <a:cs typeface="Arial Narrow"/>
              </a:rPr>
              <a:t>For every 10 new cadets recruited after this, an additional silver clasp may be worn on the ribbon.</a:t>
            </a:r>
          </a:p>
        </p:txBody>
      </p:sp>
    </p:spTree>
    <p:extLst>
      <p:ext uri="{BB962C8B-B14F-4D97-AF65-F5344CB8AC3E}">
        <p14:creationId xmlns:p14="http://schemas.microsoft.com/office/powerpoint/2010/main" val="223729790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1230238" y="1611824"/>
            <a:ext cx="6529067" cy="584776"/>
          </a:xfrm>
          <a:prstGeom prst="rect">
            <a:avLst/>
          </a:prstGeom>
        </p:spPr>
        <p:txBody>
          <a:bodyPr wrap="none">
            <a:spAutoFit/>
          </a:bodyPr>
          <a:lstStyle/>
          <a:p>
            <a:pPr algn="ctr"/>
            <a:r>
              <a:rPr lang="en-US" sz="3200" i="1" dirty="0">
                <a:solidFill>
                  <a:srgbClr val="009800"/>
                </a:solidFill>
                <a:latin typeface="Arial Narrow"/>
                <a:cs typeface="Arial Narrow"/>
              </a:rPr>
              <a:t>Frank E. </a:t>
            </a:r>
            <a:r>
              <a:rPr lang="en-US" sz="3200" i="1" dirty="0" err="1">
                <a:solidFill>
                  <a:srgbClr val="009800"/>
                </a:solidFill>
                <a:latin typeface="Arial Narrow"/>
                <a:cs typeface="Arial Narrow"/>
              </a:rPr>
              <a:t>Borman</a:t>
            </a:r>
            <a:r>
              <a:rPr lang="en-US" sz="3200" i="1" dirty="0">
                <a:solidFill>
                  <a:srgbClr val="009800"/>
                </a:solidFill>
                <a:latin typeface="Arial Narrow"/>
                <a:cs typeface="Arial Narrow"/>
              </a:rPr>
              <a:t> Falcon Award </a:t>
            </a:r>
            <a:r>
              <a:rPr lang="en-US" sz="3200" i="1" dirty="0">
                <a:solidFill>
                  <a:srgbClr val="FF0000"/>
                </a:solidFill>
                <a:latin typeface="Arial Narrow"/>
                <a:cs typeface="Arial Narrow"/>
              </a:rPr>
              <a:t>(Obsolete)</a:t>
            </a:r>
            <a:endParaRPr lang="en-US" sz="3200" dirty="0">
              <a:solidFill>
                <a:srgbClr val="FF0000"/>
              </a:solidFill>
              <a:effectLst/>
              <a:latin typeface="Arial Narrow"/>
              <a:cs typeface="Arial Narrow"/>
            </a:endParaRPr>
          </a:p>
        </p:txBody>
      </p:sp>
      <p:pic>
        <p:nvPicPr>
          <p:cNvPr id="7" name="Picture 6" descr="http://upload.wikimedia.org/wikipedia/commons/e/ea/FalconRbn.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37589" y="2201823"/>
            <a:ext cx="948690" cy="286385"/>
          </a:xfrm>
          <a:prstGeom prst="rect">
            <a:avLst/>
          </a:prstGeom>
          <a:noFill/>
          <a:ln w="50800" cmpd="thickThin">
            <a:solidFill>
              <a:schemeClr val="tx1"/>
            </a:solidFill>
          </a:ln>
        </p:spPr>
      </p:pic>
      <p:sp>
        <p:nvSpPr>
          <p:cNvPr id="4" name="Rectangle 3"/>
          <p:cNvSpPr/>
          <p:nvPr/>
        </p:nvSpPr>
        <p:spPr>
          <a:xfrm>
            <a:off x="3560668" y="2532149"/>
            <a:ext cx="1837074" cy="261610"/>
          </a:xfrm>
          <a:prstGeom prst="rect">
            <a:avLst/>
          </a:prstGeom>
        </p:spPr>
        <p:txBody>
          <a:bodyPr wrap="none">
            <a:spAutoFit/>
          </a:bodyPr>
          <a:lstStyle/>
          <a:p>
            <a:r>
              <a:rPr lang="en-US" sz="1100" dirty="0">
                <a:latin typeface="Arial Narrow"/>
                <a:cs typeface="Arial Narrow"/>
              </a:rPr>
              <a:t>Frank E. </a:t>
            </a:r>
            <a:r>
              <a:rPr lang="en-US" sz="1100" dirty="0" err="1">
                <a:latin typeface="Arial Narrow"/>
                <a:cs typeface="Arial Narrow"/>
              </a:rPr>
              <a:t>Borman</a:t>
            </a:r>
            <a:r>
              <a:rPr lang="en-US" sz="1100" dirty="0">
                <a:latin typeface="Arial Narrow"/>
                <a:cs typeface="Arial Narrow"/>
              </a:rPr>
              <a:t> Falcon </a:t>
            </a:r>
            <a:r>
              <a:rPr lang="en-US" sz="1100" dirty="0" smtClean="0">
                <a:latin typeface="Arial Narrow"/>
                <a:cs typeface="Arial Narrow"/>
              </a:rPr>
              <a:t>Ribbon</a:t>
            </a:r>
            <a:endParaRPr lang="en-US" sz="1100" dirty="0">
              <a:effectLst/>
              <a:latin typeface="Arial Narrow"/>
              <a:cs typeface="Arial Narrow"/>
            </a:endParaRPr>
          </a:p>
        </p:txBody>
      </p:sp>
      <p:sp>
        <p:nvSpPr>
          <p:cNvPr id="5" name="Rectangle 4"/>
          <p:cNvSpPr/>
          <p:nvPr/>
        </p:nvSpPr>
        <p:spPr>
          <a:xfrm>
            <a:off x="549176" y="2900223"/>
            <a:ext cx="8137624" cy="3416320"/>
          </a:xfrm>
          <a:prstGeom prst="rect">
            <a:avLst/>
          </a:prstGeom>
        </p:spPr>
        <p:txBody>
          <a:bodyPr wrap="square">
            <a:spAutoFit/>
          </a:bodyPr>
          <a:lstStyle/>
          <a:p>
            <a:r>
              <a:rPr lang="en-US" sz="2400" dirty="0">
                <a:latin typeface="Arial Narrow"/>
                <a:cs typeface="Arial Narrow"/>
              </a:rPr>
              <a:t>The Frank E. </a:t>
            </a:r>
            <a:r>
              <a:rPr lang="en-US" sz="2400" dirty="0" err="1">
                <a:latin typeface="Arial Narrow"/>
                <a:cs typeface="Arial Narrow"/>
              </a:rPr>
              <a:t>Borman</a:t>
            </a:r>
            <a:r>
              <a:rPr lang="en-US" sz="2400" dirty="0">
                <a:latin typeface="Arial Narrow"/>
                <a:cs typeface="Arial Narrow"/>
              </a:rPr>
              <a:t> Falcon Award was awarded to former Cadets who completed the Spaatz Award and who took subsequent steps to become dynamic Americans and aerospace leaders. Specifically:</a:t>
            </a:r>
            <a:endParaRPr lang="en-US" sz="2400" dirty="0" smtClean="0">
              <a:effectLst/>
              <a:latin typeface="Arial Narrow"/>
              <a:cs typeface="Arial Narrow"/>
            </a:endParaRPr>
          </a:p>
          <a:p>
            <a:pPr lvl="1"/>
            <a:r>
              <a:rPr lang="en-US" sz="2400" b="1" dirty="0">
                <a:latin typeface="Arial Narrow"/>
                <a:cs typeface="Arial Narrow"/>
              </a:rPr>
              <a:t>1) </a:t>
            </a:r>
            <a:r>
              <a:rPr lang="en-US" sz="2400" dirty="0">
                <a:latin typeface="Arial Narrow"/>
                <a:cs typeface="Arial Narrow"/>
              </a:rPr>
              <a:t>secured admission to any military service academy and successfully completed the second year of instruction, </a:t>
            </a:r>
            <a:endParaRPr lang="en-US" sz="2400" dirty="0" smtClean="0">
              <a:effectLst/>
              <a:latin typeface="Arial Narrow"/>
              <a:cs typeface="Arial Narrow"/>
            </a:endParaRPr>
          </a:p>
          <a:p>
            <a:pPr lvl="1"/>
            <a:r>
              <a:rPr lang="en-US" sz="2400" b="1" dirty="0">
                <a:latin typeface="Arial Narrow"/>
                <a:cs typeface="Arial Narrow"/>
              </a:rPr>
              <a:t>2) </a:t>
            </a:r>
            <a:r>
              <a:rPr lang="en-US" sz="2400" dirty="0">
                <a:latin typeface="Arial Narrow"/>
                <a:cs typeface="Arial Narrow"/>
              </a:rPr>
              <a:t>Secured admission to advanced ROTC program of any service in an accredited college of university, or </a:t>
            </a:r>
            <a:endParaRPr lang="en-US" sz="2400" dirty="0" smtClean="0">
              <a:effectLst/>
              <a:latin typeface="Arial Narrow"/>
              <a:cs typeface="Arial Narrow"/>
            </a:endParaRPr>
          </a:p>
          <a:p>
            <a:pPr lvl="1"/>
            <a:r>
              <a:rPr lang="en-US" sz="2400" b="1" dirty="0">
                <a:latin typeface="Arial Narrow"/>
                <a:cs typeface="Arial Narrow"/>
              </a:rPr>
              <a:t>3) </a:t>
            </a:r>
            <a:r>
              <a:rPr lang="en-US" sz="2400" dirty="0">
                <a:latin typeface="Arial Narrow"/>
                <a:cs typeface="Arial Narrow"/>
              </a:rPr>
              <a:t>Become an active Senior Member of CAP for at least one year and be recommended by the unit Commander.</a:t>
            </a:r>
            <a:endParaRPr lang="en-US" sz="2400" dirty="0">
              <a:effectLst/>
              <a:latin typeface="Arial Narrow"/>
              <a:cs typeface="Arial Narrow"/>
            </a:endParaRPr>
          </a:p>
        </p:txBody>
      </p:sp>
    </p:spTree>
    <p:extLst>
      <p:ext uri="{BB962C8B-B14F-4D97-AF65-F5344CB8AC3E}">
        <p14:creationId xmlns:p14="http://schemas.microsoft.com/office/powerpoint/2010/main" val="1546559219"/>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3">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602219"/>
            <a:ext cx="8229600" cy="584776"/>
          </a:xfrm>
          <a:prstGeom prst="rect">
            <a:avLst/>
          </a:prstGeom>
          <a:noFill/>
        </p:spPr>
        <p:txBody>
          <a:bodyPr wrap="square" rtlCol="0">
            <a:spAutoFit/>
          </a:bodyPr>
          <a:lstStyle/>
          <a:p>
            <a:pPr algn="ctr"/>
            <a:r>
              <a:rPr lang="en-US" sz="3200" i="1" dirty="0" smtClean="0">
                <a:solidFill>
                  <a:srgbClr val="009800"/>
                </a:solidFill>
                <a:latin typeface="Arial Narrow"/>
                <a:cs typeface="Arial Narrow"/>
              </a:rPr>
              <a:t>Frank E. </a:t>
            </a:r>
            <a:r>
              <a:rPr lang="en-US" sz="3200" i="1" dirty="0" err="1" smtClean="0">
                <a:solidFill>
                  <a:srgbClr val="009800"/>
                </a:solidFill>
                <a:latin typeface="Arial Narrow"/>
                <a:cs typeface="Arial Narrow"/>
              </a:rPr>
              <a:t>Borman</a:t>
            </a:r>
            <a:r>
              <a:rPr lang="en-US" sz="3200" i="1" dirty="0" smtClean="0">
                <a:solidFill>
                  <a:srgbClr val="009800"/>
                </a:solidFill>
                <a:latin typeface="Arial Narrow"/>
                <a:cs typeface="Arial Narrow"/>
              </a:rPr>
              <a:t> Falcon Award  (Cont)</a:t>
            </a:r>
            <a:endParaRPr lang="en-US" sz="3200" dirty="0"/>
          </a:p>
        </p:txBody>
      </p:sp>
      <p:sp>
        <p:nvSpPr>
          <p:cNvPr id="3" name="Rectangle 2"/>
          <p:cNvSpPr/>
          <p:nvPr/>
        </p:nvSpPr>
        <p:spPr>
          <a:xfrm>
            <a:off x="457200" y="2413338"/>
            <a:ext cx="8203172" cy="4524315"/>
          </a:xfrm>
          <a:prstGeom prst="rect">
            <a:avLst/>
          </a:prstGeom>
        </p:spPr>
        <p:txBody>
          <a:bodyPr wrap="square">
            <a:spAutoFit/>
          </a:bodyPr>
          <a:lstStyle/>
          <a:p>
            <a:pPr algn="just"/>
            <a:r>
              <a:rPr lang="en-US" sz="2400" dirty="0">
                <a:latin typeface="Arial Narrow"/>
                <a:cs typeface="Arial Narrow"/>
              </a:rPr>
              <a:t>This award was unique in that it is specifically authorized for award to non-CAP members: former Spaatz cadets who qualified based on their military training were encouraged to apply to Civil Air Patrol National Headquarters for the Falcon Award, even if they were no longer CAP members.</a:t>
            </a:r>
            <a:r>
              <a:rPr lang="en-US" sz="2400" dirty="0" smtClean="0">
                <a:effectLst/>
                <a:latin typeface="Arial Narrow"/>
                <a:cs typeface="Arial Narrow"/>
              </a:rPr>
              <a:t> </a:t>
            </a:r>
          </a:p>
          <a:p>
            <a:pPr marL="342900" indent="-342900" algn="just">
              <a:buFont typeface="Arial"/>
              <a:buChar char="•"/>
            </a:pPr>
            <a:r>
              <a:rPr lang="en-US" sz="2400" dirty="0" smtClean="0"/>
              <a:t>The </a:t>
            </a:r>
            <a:r>
              <a:rPr lang="en-US" sz="2400" dirty="0"/>
              <a:t>Falcon Award was discontinued in 1979. </a:t>
            </a:r>
          </a:p>
          <a:p>
            <a:pPr marL="342900" lvl="0" indent="-342900">
              <a:buFont typeface="Arial"/>
              <a:buChar char="•"/>
            </a:pPr>
            <a:r>
              <a:rPr lang="en-US" sz="2400" dirty="0"/>
              <a:t>Senior Members who were awarded the Falcon Award may continue to wear it as their highest cadet award with their other ribbons. </a:t>
            </a:r>
          </a:p>
          <a:p>
            <a:pPr marL="342900" lvl="0" indent="-342900">
              <a:buFont typeface="Arial"/>
              <a:buChar char="•"/>
            </a:pPr>
            <a:r>
              <a:rPr lang="en-US" sz="2400" dirty="0"/>
              <a:t>Also, any Senior Member who was previously a CAP Cadet is authorized to wear the highest Cadet achievement award.</a:t>
            </a:r>
          </a:p>
          <a:p>
            <a:pPr algn="just"/>
            <a:endParaRPr lang="en-US" sz="2400" dirty="0">
              <a:latin typeface="Arial Narrow"/>
              <a:cs typeface="Arial Narrow"/>
            </a:endParaRPr>
          </a:p>
        </p:txBody>
      </p:sp>
    </p:spTree>
    <p:extLst>
      <p:ext uri="{BB962C8B-B14F-4D97-AF65-F5344CB8AC3E}">
        <p14:creationId xmlns:p14="http://schemas.microsoft.com/office/powerpoint/2010/main" val="206528884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457200" y="1657039"/>
            <a:ext cx="8203172" cy="3016210"/>
          </a:xfrm>
          <a:prstGeom prst="rect">
            <a:avLst/>
          </a:prstGeom>
        </p:spPr>
        <p:txBody>
          <a:bodyPr wrap="square">
            <a:spAutoFit/>
          </a:bodyPr>
          <a:lstStyle/>
          <a:p>
            <a:pPr algn="ctr"/>
            <a:r>
              <a:rPr lang="en-US" sz="3600" b="1" dirty="0">
                <a:solidFill>
                  <a:srgbClr val="FF0000"/>
                </a:solidFill>
                <a:latin typeface="Arial Rounded MT Bold"/>
                <a:cs typeface="Arial Rounded MT Bold"/>
              </a:rPr>
              <a:t>World War II ribbons</a:t>
            </a:r>
            <a:endParaRPr lang="en-US" sz="3600" dirty="0" smtClean="0">
              <a:solidFill>
                <a:srgbClr val="FF0000"/>
              </a:solidFill>
              <a:effectLst/>
              <a:latin typeface="Arial Rounded MT Bold"/>
              <a:cs typeface="Arial Rounded MT Bold"/>
            </a:endParaRPr>
          </a:p>
          <a:p>
            <a:pPr algn="just"/>
            <a:r>
              <a:rPr lang="en-US" sz="2400" dirty="0">
                <a:latin typeface="Arial Narrow"/>
                <a:cs typeface="Arial Narrow"/>
              </a:rPr>
              <a:t>These ribbons were awarded to members for service as a member of the Civil Air Patrol during World War II. Members who have earned them may continue to wear them, although they are no longer awarded.</a:t>
            </a:r>
            <a:endParaRPr lang="en-US" sz="2400" dirty="0" smtClean="0">
              <a:effectLst/>
              <a:latin typeface="Arial Narrow"/>
              <a:cs typeface="Arial Narrow"/>
            </a:endParaRPr>
          </a:p>
          <a:p>
            <a:r>
              <a:rPr lang="en-US" dirty="0"/>
              <a:t> </a:t>
            </a:r>
            <a:endParaRPr lang="en-US" dirty="0" smtClean="0">
              <a:effectLst/>
            </a:endParaRPr>
          </a:p>
          <a:p>
            <a:pPr algn="ctr"/>
            <a:r>
              <a:rPr lang="en-US" sz="3200" i="1" dirty="0">
                <a:solidFill>
                  <a:srgbClr val="0000FF"/>
                </a:solidFill>
                <a:latin typeface="Arial Narrow"/>
                <a:cs typeface="Arial Narrow"/>
              </a:rPr>
              <a:t>Wartime Service </a:t>
            </a:r>
            <a:r>
              <a:rPr lang="en-US" sz="3200" i="1" dirty="0" smtClean="0">
                <a:solidFill>
                  <a:srgbClr val="0000FF"/>
                </a:solidFill>
                <a:latin typeface="Arial Narrow"/>
                <a:cs typeface="Arial Narrow"/>
              </a:rPr>
              <a:t>Ribbon</a:t>
            </a:r>
          </a:p>
          <a:p>
            <a:pPr algn="ctr"/>
            <a:endParaRPr lang="en-US" sz="3200" dirty="0">
              <a:solidFill>
                <a:srgbClr val="0000FF"/>
              </a:solidFill>
              <a:effectLst/>
              <a:latin typeface="Arial Narrow"/>
              <a:cs typeface="Arial Narrow"/>
            </a:endParaRPr>
          </a:p>
        </p:txBody>
      </p:sp>
      <p:pic>
        <p:nvPicPr>
          <p:cNvPr id="7" name="Picture 6" descr="http://upload.wikimedia.org/wikipedia/commons/e/ec/WartimeService.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4118164"/>
            <a:ext cx="948690" cy="286385"/>
          </a:xfrm>
          <a:prstGeom prst="rect">
            <a:avLst/>
          </a:prstGeom>
          <a:noFill/>
          <a:ln w="50800" cmpd="thickThin">
            <a:solidFill>
              <a:schemeClr val="tx1"/>
            </a:solidFill>
          </a:ln>
        </p:spPr>
      </p:pic>
      <p:sp>
        <p:nvSpPr>
          <p:cNvPr id="4" name="Rectangle 3"/>
          <p:cNvSpPr/>
          <p:nvPr/>
        </p:nvSpPr>
        <p:spPr>
          <a:xfrm>
            <a:off x="457199" y="4611694"/>
            <a:ext cx="8132261" cy="1569660"/>
          </a:xfrm>
          <a:prstGeom prst="rect">
            <a:avLst/>
          </a:prstGeom>
        </p:spPr>
        <p:txBody>
          <a:bodyPr wrap="square">
            <a:spAutoFit/>
          </a:bodyPr>
          <a:lstStyle/>
          <a:p>
            <a:pPr algn="just"/>
            <a:r>
              <a:rPr lang="en-US" sz="2400" dirty="0">
                <a:latin typeface="Arial Narrow"/>
                <a:cs typeface="Arial Narrow"/>
              </a:rPr>
              <a:t>The Wartime Service Ribbon is awarded to CAP members who served during World War II in any one of several capacities. The ribbon replaces several specific World War II ribbons, which are listed in the following slides.</a:t>
            </a:r>
            <a:endParaRPr lang="en-US" sz="2400" dirty="0">
              <a:effectLst/>
              <a:latin typeface="Arial Narrow"/>
              <a:cs typeface="Arial Narrow"/>
            </a:endParaRPr>
          </a:p>
        </p:txBody>
      </p:sp>
    </p:spTree>
    <p:extLst>
      <p:ext uri="{BB962C8B-B14F-4D97-AF65-F5344CB8AC3E}">
        <p14:creationId xmlns:p14="http://schemas.microsoft.com/office/powerpoint/2010/main" val="714883750"/>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457200" y="1597370"/>
            <a:ext cx="8203172" cy="584776"/>
          </a:xfrm>
          <a:prstGeom prst="rect">
            <a:avLst/>
          </a:prstGeom>
        </p:spPr>
        <p:txBody>
          <a:bodyPr wrap="square">
            <a:spAutoFit/>
          </a:bodyPr>
          <a:lstStyle/>
          <a:p>
            <a:pPr algn="ctr"/>
            <a:r>
              <a:rPr lang="en-US" sz="3200" i="1" dirty="0" smtClean="0">
                <a:solidFill>
                  <a:srgbClr val="0000FF"/>
                </a:solidFill>
                <a:latin typeface="Arial Narrow"/>
                <a:cs typeface="Arial Narrow"/>
              </a:rPr>
              <a:t>Anti</a:t>
            </a:r>
            <a:r>
              <a:rPr lang="en-US" sz="3200" i="1" dirty="0">
                <a:solidFill>
                  <a:srgbClr val="0000FF"/>
                </a:solidFill>
                <a:latin typeface="Arial Narrow"/>
                <a:cs typeface="Arial Narrow"/>
              </a:rPr>
              <a:t>-Submarine Coastal Patrol Ribbon </a:t>
            </a:r>
            <a:r>
              <a:rPr lang="en-US" sz="3200" i="1" dirty="0">
                <a:solidFill>
                  <a:srgbClr val="FF0000"/>
                </a:solidFill>
                <a:latin typeface="Arial Narrow"/>
                <a:cs typeface="Arial Narrow"/>
              </a:rPr>
              <a:t>(Obsolete)</a:t>
            </a:r>
            <a:endParaRPr lang="en-US" sz="3200" dirty="0">
              <a:solidFill>
                <a:srgbClr val="FF0000"/>
              </a:solidFill>
              <a:effectLst/>
              <a:latin typeface="Arial Narrow"/>
              <a:cs typeface="Arial Narrow"/>
            </a:endParaRPr>
          </a:p>
        </p:txBody>
      </p:sp>
      <p:pic>
        <p:nvPicPr>
          <p:cNvPr id="7" name="Picture 6" descr="http://upload.wikimedia.org/wikipedia/commons/8/8e/AntisubCoastalPatrol.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306546"/>
            <a:ext cx="948690" cy="286385"/>
          </a:xfrm>
          <a:prstGeom prst="rect">
            <a:avLst/>
          </a:prstGeom>
          <a:noFill/>
          <a:ln w="50800" cmpd="thickThin">
            <a:solidFill>
              <a:schemeClr val="tx1"/>
            </a:solidFill>
          </a:ln>
        </p:spPr>
      </p:pic>
      <p:sp>
        <p:nvSpPr>
          <p:cNvPr id="4" name="Rectangle 3"/>
          <p:cNvSpPr/>
          <p:nvPr/>
        </p:nvSpPr>
        <p:spPr>
          <a:xfrm>
            <a:off x="609242" y="2723448"/>
            <a:ext cx="7988800" cy="1569660"/>
          </a:xfrm>
          <a:prstGeom prst="rect">
            <a:avLst/>
          </a:prstGeom>
        </p:spPr>
        <p:txBody>
          <a:bodyPr wrap="square">
            <a:spAutoFit/>
          </a:bodyPr>
          <a:lstStyle/>
          <a:p>
            <a:pPr algn="just"/>
            <a:r>
              <a:rPr lang="en-US" sz="2400" dirty="0">
                <a:latin typeface="Arial Narrow"/>
                <a:cs typeface="Arial Narrow"/>
              </a:rPr>
              <a:t>The Anti-Submarine Coastal Patrol Ribbon was awarded to members who patrolled the Atlantic coast for enemy submarine attacks during World War II. This ribbon is no longer available, but is still worn by those who have earned it.</a:t>
            </a:r>
            <a:endParaRPr lang="en-US" sz="2400" dirty="0">
              <a:effectLst/>
              <a:latin typeface="Arial Narrow"/>
              <a:cs typeface="Arial Narrow"/>
            </a:endParaRPr>
          </a:p>
        </p:txBody>
      </p:sp>
    </p:spTree>
    <p:extLst>
      <p:ext uri="{BB962C8B-B14F-4D97-AF65-F5344CB8AC3E}">
        <p14:creationId xmlns:p14="http://schemas.microsoft.com/office/powerpoint/2010/main" val="3651744752"/>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1207100" y="1615918"/>
            <a:ext cx="6522856" cy="584776"/>
          </a:xfrm>
          <a:prstGeom prst="rect">
            <a:avLst/>
          </a:prstGeom>
        </p:spPr>
        <p:txBody>
          <a:bodyPr wrap="none">
            <a:spAutoFit/>
          </a:bodyPr>
          <a:lstStyle/>
          <a:p>
            <a:r>
              <a:rPr lang="en-US" sz="3200" i="1" dirty="0">
                <a:solidFill>
                  <a:srgbClr val="0000FF"/>
                </a:solidFill>
                <a:latin typeface="Arial Narrow"/>
                <a:cs typeface="Arial Narrow"/>
              </a:rPr>
              <a:t>Southern Liaison Patrol Ribbon </a:t>
            </a:r>
            <a:r>
              <a:rPr lang="en-US" sz="3200" i="1" dirty="0">
                <a:solidFill>
                  <a:srgbClr val="FF0000"/>
                </a:solidFill>
                <a:latin typeface="Arial Narrow"/>
                <a:cs typeface="Arial Narrow"/>
              </a:rPr>
              <a:t>(Obsolete)</a:t>
            </a:r>
            <a:r>
              <a:rPr lang="en-US" sz="3200" dirty="0" smtClean="0">
                <a:solidFill>
                  <a:srgbClr val="FF0000"/>
                </a:solidFill>
                <a:effectLst/>
                <a:latin typeface="Arial Narrow"/>
                <a:cs typeface="Arial Narrow"/>
              </a:rPr>
              <a:t> </a:t>
            </a:r>
            <a:endParaRPr lang="en-US" sz="3200" dirty="0">
              <a:solidFill>
                <a:srgbClr val="FF0000"/>
              </a:solidFill>
              <a:latin typeface="Arial Narrow"/>
              <a:cs typeface="Arial Narrow"/>
            </a:endParaRPr>
          </a:p>
        </p:txBody>
      </p:sp>
      <p:pic>
        <p:nvPicPr>
          <p:cNvPr id="7" name="Picture 6" descr="http://upload.wikimedia.org/wikipedia/commons/d/d0/SouthernLiaisonPatrol.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73249"/>
            <a:ext cx="948690" cy="286385"/>
          </a:xfrm>
          <a:prstGeom prst="rect">
            <a:avLst/>
          </a:prstGeom>
          <a:noFill/>
          <a:ln w="50800" cmpd="thickThin">
            <a:solidFill>
              <a:schemeClr val="tx1"/>
            </a:solidFill>
          </a:ln>
        </p:spPr>
      </p:pic>
      <p:sp>
        <p:nvSpPr>
          <p:cNvPr id="4" name="Rectangle 3"/>
          <p:cNvSpPr/>
          <p:nvPr/>
        </p:nvSpPr>
        <p:spPr>
          <a:xfrm>
            <a:off x="3597998" y="2592178"/>
            <a:ext cx="1931463" cy="276999"/>
          </a:xfrm>
          <a:prstGeom prst="rect">
            <a:avLst/>
          </a:prstGeom>
        </p:spPr>
        <p:txBody>
          <a:bodyPr wrap="none">
            <a:spAutoFit/>
          </a:bodyPr>
          <a:lstStyle/>
          <a:p>
            <a:r>
              <a:rPr lang="en-US" sz="1200" dirty="0">
                <a:latin typeface="Arial Narrow"/>
                <a:cs typeface="Arial Narrow"/>
              </a:rPr>
              <a:t>Southern </a:t>
            </a:r>
            <a:r>
              <a:rPr lang="en-US" sz="1200" dirty="0" smtClean="0">
                <a:latin typeface="Arial Narrow"/>
                <a:cs typeface="Arial Narrow"/>
              </a:rPr>
              <a:t>Liaison Patrol Ribbon</a:t>
            </a:r>
            <a:endParaRPr lang="en-US" sz="1200" dirty="0">
              <a:effectLst/>
              <a:latin typeface="Arial Narrow"/>
              <a:cs typeface="Arial Narrow"/>
            </a:endParaRPr>
          </a:p>
        </p:txBody>
      </p:sp>
      <p:sp>
        <p:nvSpPr>
          <p:cNvPr id="5" name="Rectangle 4"/>
          <p:cNvSpPr/>
          <p:nvPr/>
        </p:nvSpPr>
        <p:spPr>
          <a:xfrm>
            <a:off x="772279" y="2960288"/>
            <a:ext cx="7568336" cy="1200328"/>
          </a:xfrm>
          <a:prstGeom prst="rect">
            <a:avLst/>
          </a:prstGeom>
        </p:spPr>
        <p:txBody>
          <a:bodyPr wrap="square">
            <a:spAutoFit/>
          </a:bodyPr>
          <a:lstStyle/>
          <a:p>
            <a:pPr algn="just"/>
            <a:r>
              <a:rPr lang="en-US" sz="2400" dirty="0">
                <a:latin typeface="Arial Narrow"/>
                <a:cs typeface="Arial Narrow"/>
              </a:rPr>
              <a:t>The Southern Liaison Patrol Ribbon was awarded to members who patrolled the southern border of the United States. This ribbon is no longer available, but is still worn by those who earned it.</a:t>
            </a:r>
            <a:endParaRPr lang="en-US" sz="2400" dirty="0">
              <a:effectLst/>
              <a:latin typeface="Arial Narrow"/>
              <a:cs typeface="Arial Narrow"/>
            </a:endParaRPr>
          </a:p>
        </p:txBody>
      </p:sp>
    </p:spTree>
    <p:extLst>
      <p:ext uri="{BB962C8B-B14F-4D97-AF65-F5344CB8AC3E}">
        <p14:creationId xmlns:p14="http://schemas.microsoft.com/office/powerpoint/2010/main" val="152190858"/>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819939"/>
            <a:ext cx="8229600" cy="369332"/>
          </a:xfrm>
          <a:prstGeom prst="rect">
            <a:avLst/>
          </a:prstGeom>
          <a:noFill/>
        </p:spPr>
        <p:txBody>
          <a:bodyPr wrap="square" rtlCol="0">
            <a:spAutoFit/>
          </a:bodyPr>
          <a:lstStyle/>
          <a:p>
            <a:endParaRPr lang="en-US"/>
          </a:p>
        </p:txBody>
      </p:sp>
      <p:sp>
        <p:nvSpPr>
          <p:cNvPr id="3" name="Rectangle 2"/>
          <p:cNvSpPr/>
          <p:nvPr/>
        </p:nvSpPr>
        <p:spPr>
          <a:xfrm>
            <a:off x="1396856" y="1608137"/>
            <a:ext cx="6333100" cy="584776"/>
          </a:xfrm>
          <a:prstGeom prst="rect">
            <a:avLst/>
          </a:prstGeom>
        </p:spPr>
        <p:txBody>
          <a:bodyPr wrap="none">
            <a:spAutoFit/>
          </a:bodyPr>
          <a:lstStyle/>
          <a:p>
            <a:r>
              <a:rPr lang="en-US" sz="3200" i="1" dirty="0">
                <a:solidFill>
                  <a:srgbClr val="0000FF"/>
                </a:solidFill>
                <a:latin typeface="Arial Narrow"/>
                <a:cs typeface="Arial Narrow"/>
              </a:rPr>
              <a:t>Tow-Target &amp; Tracking Ribbon </a:t>
            </a:r>
            <a:r>
              <a:rPr lang="en-US" sz="3200" i="1" dirty="0">
                <a:solidFill>
                  <a:srgbClr val="FF0000"/>
                </a:solidFill>
                <a:latin typeface="Arial Narrow"/>
                <a:cs typeface="Arial Narrow"/>
              </a:rPr>
              <a:t>(Obsolete)</a:t>
            </a:r>
            <a:endParaRPr lang="en-US" sz="3200" dirty="0">
              <a:solidFill>
                <a:srgbClr val="FF0000"/>
              </a:solidFill>
              <a:effectLst/>
              <a:latin typeface="Arial Narrow"/>
              <a:cs typeface="Arial Narrow"/>
            </a:endParaRPr>
          </a:p>
        </p:txBody>
      </p:sp>
      <p:pic>
        <p:nvPicPr>
          <p:cNvPr id="7" name="Picture 6" descr="http://upload.wikimedia.org/wikipedia/commons/1/14/Tow-TargetingAndTracking.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444869"/>
            <a:ext cx="948690" cy="286385"/>
          </a:xfrm>
          <a:prstGeom prst="rect">
            <a:avLst/>
          </a:prstGeom>
          <a:noFill/>
          <a:ln w="50800" cmpd="thickThin">
            <a:solidFill>
              <a:schemeClr val="tx1"/>
            </a:solidFill>
          </a:ln>
        </p:spPr>
      </p:pic>
      <p:sp>
        <p:nvSpPr>
          <p:cNvPr id="4" name="Rectangle 3"/>
          <p:cNvSpPr/>
          <p:nvPr/>
        </p:nvSpPr>
        <p:spPr>
          <a:xfrm>
            <a:off x="3548121" y="2749304"/>
            <a:ext cx="2044550" cy="276999"/>
          </a:xfrm>
          <a:prstGeom prst="rect">
            <a:avLst/>
          </a:prstGeom>
        </p:spPr>
        <p:txBody>
          <a:bodyPr wrap="none">
            <a:spAutoFit/>
          </a:bodyPr>
          <a:lstStyle/>
          <a:p>
            <a:r>
              <a:rPr lang="en-US" sz="1200" b="1" dirty="0"/>
              <a:t>Tow-target &amp; tracking ribbon</a:t>
            </a:r>
            <a:endParaRPr lang="en-US" sz="1200" dirty="0">
              <a:effectLst/>
            </a:endParaRPr>
          </a:p>
        </p:txBody>
      </p:sp>
      <p:sp>
        <p:nvSpPr>
          <p:cNvPr id="5" name="Rectangle 4"/>
          <p:cNvSpPr/>
          <p:nvPr/>
        </p:nvSpPr>
        <p:spPr>
          <a:xfrm>
            <a:off x="986801" y="3106156"/>
            <a:ext cx="7207939" cy="1569660"/>
          </a:xfrm>
          <a:prstGeom prst="rect">
            <a:avLst/>
          </a:prstGeom>
        </p:spPr>
        <p:txBody>
          <a:bodyPr wrap="square">
            <a:spAutoFit/>
          </a:bodyPr>
          <a:lstStyle/>
          <a:p>
            <a:pPr algn="just"/>
            <a:r>
              <a:rPr lang="en-US" sz="2400" dirty="0">
                <a:latin typeface="Arial Narrow"/>
                <a:cs typeface="Arial Narrow"/>
              </a:rPr>
              <a:t>The Tow-Target &amp; Tracking Ribbon was awarded to members who conducted reconnaissance missions for the U.S. Army Air Forces. This ribbon is no longer available, but is still worn by those who earned it.</a:t>
            </a:r>
            <a:endParaRPr lang="en-US" sz="2400" dirty="0">
              <a:effectLst/>
              <a:latin typeface="Arial Narrow"/>
              <a:cs typeface="Arial Narrow"/>
            </a:endParaRPr>
          </a:p>
        </p:txBody>
      </p:sp>
    </p:spTree>
    <p:extLst>
      <p:ext uri="{BB962C8B-B14F-4D97-AF65-F5344CB8AC3E}">
        <p14:creationId xmlns:p14="http://schemas.microsoft.com/office/powerpoint/2010/main" val="29614810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4" name="TextBox 3"/>
          <p:cNvSpPr txBox="1"/>
          <p:nvPr/>
        </p:nvSpPr>
        <p:spPr>
          <a:xfrm>
            <a:off x="920043" y="1596435"/>
            <a:ext cx="7303913" cy="5355312"/>
          </a:xfrm>
          <a:prstGeom prst="rect">
            <a:avLst/>
          </a:prstGeom>
          <a:noFill/>
        </p:spPr>
        <p:txBody>
          <a:bodyPr wrap="square" rtlCol="0">
            <a:spAutoFit/>
          </a:bodyPr>
          <a:lstStyle/>
          <a:p>
            <a:pPr algn="ctr"/>
            <a:r>
              <a:rPr lang="en-US" sz="3200" i="1" dirty="0">
                <a:solidFill>
                  <a:srgbClr val="0000FF"/>
                </a:solidFill>
                <a:latin typeface="Arial Narrow"/>
                <a:cs typeface="Arial Narrow"/>
              </a:rPr>
              <a:t>HOW TO WRITE A WINNING NOMINATION</a:t>
            </a:r>
          </a:p>
          <a:p>
            <a:pPr algn="ctr"/>
            <a:endParaRPr lang="en-US" sz="1000" dirty="0">
              <a:latin typeface="Arial Narrow" pitchFamily="34" charset="0"/>
            </a:endParaRPr>
          </a:p>
          <a:p>
            <a:pPr algn="ctr">
              <a:spcAft>
                <a:spcPts val="1200"/>
              </a:spcAft>
            </a:pPr>
            <a:r>
              <a:rPr lang="en-US" sz="4000" b="1" dirty="0" smtClean="0">
                <a:solidFill>
                  <a:srgbClr val="FF0000"/>
                </a:solidFill>
                <a:latin typeface="Arial Narrow" pitchFamily="34" charset="0"/>
              </a:rPr>
              <a:t>IMPACT</a:t>
            </a:r>
          </a:p>
          <a:p>
            <a:pPr lvl="1"/>
            <a:r>
              <a:rPr lang="en-US" sz="2400" dirty="0" smtClean="0">
                <a:latin typeface="Arial Narrow" pitchFamily="34" charset="0"/>
              </a:rPr>
              <a:t>This is probably the most important part of the nomination!  Take time to consider all aspects of this section.</a:t>
            </a:r>
          </a:p>
          <a:p>
            <a:pPr marL="800100" lvl="1" indent="-342900">
              <a:lnSpc>
                <a:spcPct val="200000"/>
              </a:lnSpc>
              <a:buFont typeface="Arial" pitchFamily="34" charset="0"/>
              <a:buChar char="•"/>
            </a:pPr>
            <a:r>
              <a:rPr lang="en-US" sz="2400" b="1" dirty="0" smtClean="0">
                <a:solidFill>
                  <a:srgbClr val="0070C0"/>
                </a:solidFill>
                <a:latin typeface="Arial Narrow" pitchFamily="34" charset="0"/>
              </a:rPr>
              <a:t>Why</a:t>
            </a:r>
            <a:r>
              <a:rPr lang="en-US" sz="2400" b="1" dirty="0" smtClean="0">
                <a:latin typeface="Arial Narrow" pitchFamily="34" charset="0"/>
              </a:rPr>
              <a:t> </a:t>
            </a:r>
            <a:r>
              <a:rPr lang="en-US" sz="2400" dirty="0" smtClean="0">
                <a:latin typeface="Arial Narrow" pitchFamily="34" charset="0"/>
              </a:rPr>
              <a:t>were the actions necessary or needed?</a:t>
            </a:r>
            <a:endParaRPr lang="en-US" sz="2400" b="1" dirty="0" smtClean="0">
              <a:latin typeface="Arial Narrow" pitchFamily="34" charset="0"/>
            </a:endParaRPr>
          </a:p>
          <a:p>
            <a:pPr marL="800100" lvl="1" indent="-342900">
              <a:spcAft>
                <a:spcPts val="1200"/>
              </a:spcAft>
              <a:buFont typeface="Arial" pitchFamily="34" charset="0"/>
              <a:buChar char="•"/>
            </a:pPr>
            <a:r>
              <a:rPr lang="en-US" sz="2400" b="1" dirty="0" smtClean="0">
                <a:solidFill>
                  <a:srgbClr val="0070C0"/>
                </a:solidFill>
                <a:latin typeface="Arial Narrow" pitchFamily="34" charset="0"/>
              </a:rPr>
              <a:t>Who</a:t>
            </a:r>
            <a:r>
              <a:rPr lang="en-US" sz="2400" dirty="0" smtClean="0">
                <a:latin typeface="Arial Narrow" pitchFamily="34" charset="0"/>
              </a:rPr>
              <a:t> was impacted by the member’s actions?</a:t>
            </a:r>
          </a:p>
          <a:p>
            <a:pPr marL="800100" lvl="1" indent="-342900">
              <a:buFont typeface="Arial" pitchFamily="34" charset="0"/>
              <a:buChar char="•"/>
            </a:pPr>
            <a:r>
              <a:rPr lang="en-US" sz="2400" b="1" dirty="0" smtClean="0">
                <a:solidFill>
                  <a:srgbClr val="0070C0"/>
                </a:solidFill>
                <a:latin typeface="Arial Narrow" pitchFamily="34" charset="0"/>
              </a:rPr>
              <a:t>What </a:t>
            </a:r>
            <a:r>
              <a:rPr lang="en-US" sz="2400" dirty="0" smtClean="0">
                <a:latin typeface="Arial Narrow" pitchFamily="34" charset="0"/>
              </a:rPr>
              <a:t>(other than the people describe in </a:t>
            </a:r>
            <a:r>
              <a:rPr lang="en-US" sz="2400" b="1" dirty="0" smtClean="0">
                <a:solidFill>
                  <a:srgbClr val="0070C0"/>
                </a:solidFill>
                <a:latin typeface="Arial Narrow" pitchFamily="34" charset="0"/>
              </a:rPr>
              <a:t>Who</a:t>
            </a:r>
            <a:r>
              <a:rPr lang="en-US" sz="2400" dirty="0" smtClean="0">
                <a:latin typeface="Arial Narrow" pitchFamily="34" charset="0"/>
              </a:rPr>
              <a:t>) was impacted by the actions.</a:t>
            </a:r>
          </a:p>
          <a:p>
            <a:pPr lvl="1"/>
            <a:endParaRPr lang="en-US" sz="2400" b="1" dirty="0" smtClean="0">
              <a:latin typeface="Arial Narrow" pitchFamily="34" charset="0"/>
            </a:endParaRPr>
          </a:p>
          <a:p>
            <a:pPr marL="800100" lvl="1" indent="-342900">
              <a:buFont typeface="Arial" pitchFamily="34" charset="0"/>
              <a:buChar char="•"/>
            </a:pPr>
            <a:endParaRPr lang="en-US" sz="2400" b="1" dirty="0" smtClean="0">
              <a:latin typeface="Arial Narrow" pitchFamily="34" charset="0"/>
            </a:endParaRPr>
          </a:p>
          <a:p>
            <a:pPr lvl="1"/>
            <a:r>
              <a:rPr lang="en-US" sz="2400" b="1" dirty="0" smtClean="0">
                <a:latin typeface="Arial Narrow" pitchFamily="34" charset="0"/>
              </a:rPr>
              <a:t>    </a:t>
            </a:r>
            <a:endParaRPr lang="en-US" sz="2800" b="1" dirty="0" smtClean="0">
              <a:latin typeface="Arial Narrow" pitchFamily="34" charset="0"/>
            </a:endParaRPr>
          </a:p>
        </p:txBody>
      </p:sp>
    </p:spTree>
    <p:extLst>
      <p:ext uri="{BB962C8B-B14F-4D97-AF65-F5344CB8AC3E}">
        <p14:creationId xmlns:p14="http://schemas.microsoft.com/office/powerpoint/2010/main" val="1908154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2446912" y="1582723"/>
            <a:ext cx="4127569" cy="584776"/>
          </a:xfrm>
          <a:prstGeom prst="rect">
            <a:avLst/>
          </a:prstGeom>
        </p:spPr>
        <p:txBody>
          <a:bodyPr wrap="none">
            <a:spAutoFit/>
          </a:bodyPr>
          <a:lstStyle/>
          <a:p>
            <a:r>
              <a:rPr lang="en-US" sz="3200" i="1" dirty="0">
                <a:solidFill>
                  <a:srgbClr val="0000FF"/>
                </a:solidFill>
                <a:latin typeface="Arial Narrow"/>
                <a:cs typeface="Arial Narrow"/>
              </a:rPr>
              <a:t>Courier Ribbon </a:t>
            </a:r>
            <a:r>
              <a:rPr lang="en-US" sz="3200" i="1" dirty="0">
                <a:solidFill>
                  <a:srgbClr val="FF0000"/>
                </a:solidFill>
                <a:latin typeface="Arial Narrow"/>
                <a:cs typeface="Arial Narrow"/>
              </a:rPr>
              <a:t>(Obsolete)</a:t>
            </a:r>
            <a:endParaRPr lang="en-US" sz="3200" dirty="0">
              <a:solidFill>
                <a:srgbClr val="FF0000"/>
              </a:solidFill>
              <a:effectLst/>
              <a:latin typeface="Arial Narrow"/>
              <a:cs typeface="Arial Narrow"/>
            </a:endParaRPr>
          </a:p>
        </p:txBody>
      </p:sp>
      <p:pic>
        <p:nvPicPr>
          <p:cNvPr id="7" name="Picture 6" descr="http://upload.wikimedia.org/wikipedia/commons/5/5f/Courier.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307573"/>
            <a:ext cx="948690" cy="286385"/>
          </a:xfrm>
          <a:prstGeom prst="rect">
            <a:avLst/>
          </a:prstGeom>
          <a:noFill/>
          <a:ln w="50800" cmpd="thickThin">
            <a:solidFill>
              <a:schemeClr val="tx1"/>
            </a:solidFill>
          </a:ln>
        </p:spPr>
      </p:pic>
      <p:sp>
        <p:nvSpPr>
          <p:cNvPr id="4" name="Rectangle 3"/>
          <p:cNvSpPr/>
          <p:nvPr/>
        </p:nvSpPr>
        <p:spPr>
          <a:xfrm>
            <a:off x="669309" y="2828836"/>
            <a:ext cx="7722791" cy="1200328"/>
          </a:xfrm>
          <a:prstGeom prst="rect">
            <a:avLst/>
          </a:prstGeom>
        </p:spPr>
        <p:txBody>
          <a:bodyPr wrap="square">
            <a:spAutoFit/>
          </a:bodyPr>
          <a:lstStyle/>
          <a:p>
            <a:pPr algn="just"/>
            <a:r>
              <a:rPr lang="en-US" sz="2400" dirty="0">
                <a:latin typeface="Arial Narrow"/>
                <a:cs typeface="Arial Narrow"/>
              </a:rPr>
              <a:t>The Courier Ribbon was awarded to members who served as public information officers. This ribbon is no longer available, but is still worn by those who earned it.</a:t>
            </a:r>
            <a:endParaRPr lang="en-US" sz="2400" dirty="0">
              <a:effectLst/>
              <a:latin typeface="Arial Narrow"/>
              <a:cs typeface="Arial Narrow"/>
            </a:endParaRPr>
          </a:p>
        </p:txBody>
      </p:sp>
    </p:spTree>
    <p:extLst>
      <p:ext uri="{BB962C8B-B14F-4D97-AF65-F5344CB8AC3E}">
        <p14:creationId xmlns:p14="http://schemas.microsoft.com/office/powerpoint/2010/main" val="1401337297"/>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2058287" y="1615053"/>
            <a:ext cx="4950911" cy="584776"/>
          </a:xfrm>
          <a:prstGeom prst="rect">
            <a:avLst/>
          </a:prstGeom>
        </p:spPr>
        <p:txBody>
          <a:bodyPr wrap="none">
            <a:spAutoFit/>
          </a:bodyPr>
          <a:lstStyle/>
          <a:p>
            <a:r>
              <a:rPr lang="en-US" sz="3200" i="1" dirty="0">
                <a:solidFill>
                  <a:srgbClr val="0000FF"/>
                </a:solidFill>
                <a:latin typeface="Arial Narrow"/>
                <a:cs typeface="Arial Narrow"/>
              </a:rPr>
              <a:t>Forest Patrol Ribbon </a:t>
            </a:r>
            <a:r>
              <a:rPr lang="en-US" sz="3200" i="1" dirty="0">
                <a:solidFill>
                  <a:srgbClr val="FF0000"/>
                </a:solidFill>
                <a:latin typeface="Arial Narrow"/>
                <a:cs typeface="Arial Narrow"/>
              </a:rPr>
              <a:t>(Obsolete)</a:t>
            </a:r>
            <a:endParaRPr lang="en-US" sz="3200" dirty="0">
              <a:solidFill>
                <a:srgbClr val="FF0000"/>
              </a:solidFill>
              <a:effectLst/>
              <a:latin typeface="Arial Narrow"/>
              <a:cs typeface="Arial Narrow"/>
            </a:endParaRPr>
          </a:p>
        </p:txBody>
      </p:sp>
      <p:pic>
        <p:nvPicPr>
          <p:cNvPr id="7" name="Picture 6" descr="http://upload.wikimedia.org/wikipedia/commons/c/c6/ForestPatrol.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384802"/>
            <a:ext cx="948690" cy="286385"/>
          </a:xfrm>
          <a:prstGeom prst="rect">
            <a:avLst/>
          </a:prstGeom>
          <a:noFill/>
          <a:ln w="50800" cmpd="thickThin">
            <a:solidFill>
              <a:schemeClr val="tx1"/>
            </a:solidFill>
          </a:ln>
        </p:spPr>
      </p:pic>
      <p:sp>
        <p:nvSpPr>
          <p:cNvPr id="4" name="Rectangle 3"/>
          <p:cNvSpPr/>
          <p:nvPr/>
        </p:nvSpPr>
        <p:spPr>
          <a:xfrm>
            <a:off x="943897" y="2977448"/>
            <a:ext cx="7165034" cy="1569660"/>
          </a:xfrm>
          <a:prstGeom prst="rect">
            <a:avLst/>
          </a:prstGeom>
        </p:spPr>
        <p:txBody>
          <a:bodyPr wrap="square">
            <a:spAutoFit/>
          </a:bodyPr>
          <a:lstStyle/>
          <a:p>
            <a:pPr algn="just"/>
            <a:r>
              <a:rPr lang="en-US" sz="2400" dirty="0">
                <a:latin typeface="Arial Narrow"/>
                <a:cs typeface="Arial Narrow"/>
              </a:rPr>
              <a:t>The Forest Patrol ribbon was awarded to members who patrolled the Northern United States border from enemy attacks. This ribbon is no longer available, but is still worn by those who earned it.</a:t>
            </a:r>
            <a:endParaRPr lang="en-US" sz="2400" dirty="0">
              <a:effectLst/>
              <a:latin typeface="Arial Narrow"/>
              <a:cs typeface="Arial Narrow"/>
            </a:endParaRPr>
          </a:p>
        </p:txBody>
      </p:sp>
    </p:spTree>
    <p:extLst>
      <p:ext uri="{BB962C8B-B14F-4D97-AF65-F5344CB8AC3E}">
        <p14:creationId xmlns:p14="http://schemas.microsoft.com/office/powerpoint/2010/main" val="2034172347"/>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809053"/>
            <a:ext cx="8229600" cy="369332"/>
          </a:xfrm>
          <a:prstGeom prst="rect">
            <a:avLst/>
          </a:prstGeom>
          <a:noFill/>
        </p:spPr>
        <p:txBody>
          <a:bodyPr wrap="square" rtlCol="0">
            <a:spAutoFit/>
          </a:bodyPr>
          <a:lstStyle/>
          <a:p>
            <a:endParaRPr lang="en-US"/>
          </a:p>
        </p:txBody>
      </p:sp>
      <p:sp>
        <p:nvSpPr>
          <p:cNvPr id="3" name="Rectangle 2"/>
          <p:cNvSpPr/>
          <p:nvPr/>
        </p:nvSpPr>
        <p:spPr>
          <a:xfrm>
            <a:off x="1732236" y="1594945"/>
            <a:ext cx="5301969" cy="584776"/>
          </a:xfrm>
          <a:prstGeom prst="rect">
            <a:avLst/>
          </a:prstGeom>
        </p:spPr>
        <p:txBody>
          <a:bodyPr wrap="none">
            <a:spAutoFit/>
          </a:bodyPr>
          <a:lstStyle/>
          <a:p>
            <a:pPr algn="ctr"/>
            <a:r>
              <a:rPr lang="en-US" sz="3200" i="1" dirty="0">
                <a:solidFill>
                  <a:srgbClr val="0000FF"/>
                </a:solidFill>
                <a:latin typeface="Arial Narrow"/>
                <a:cs typeface="Arial Narrow"/>
              </a:rPr>
              <a:t>Missing Aircraft Ribbon </a:t>
            </a:r>
            <a:r>
              <a:rPr lang="en-US" sz="3200" i="1" dirty="0">
                <a:solidFill>
                  <a:srgbClr val="FF0000"/>
                </a:solidFill>
                <a:latin typeface="Arial Narrow"/>
                <a:cs typeface="Arial Narrow"/>
              </a:rPr>
              <a:t>(Obsolete)</a:t>
            </a:r>
            <a:endParaRPr lang="en-US" sz="3200" dirty="0">
              <a:solidFill>
                <a:srgbClr val="FF0000"/>
              </a:solidFill>
              <a:effectLst/>
              <a:latin typeface="Arial Narrow"/>
              <a:cs typeface="Arial Narrow"/>
            </a:endParaRPr>
          </a:p>
        </p:txBody>
      </p:sp>
      <p:pic>
        <p:nvPicPr>
          <p:cNvPr id="7" name="Picture 6" descr="http://upload.wikimedia.org/wikipedia/commons/7/72/MissingAircraft.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350478"/>
            <a:ext cx="948690" cy="286385"/>
          </a:xfrm>
          <a:prstGeom prst="rect">
            <a:avLst/>
          </a:prstGeom>
          <a:noFill/>
          <a:ln w="50800" cmpd="thickThin">
            <a:solidFill>
              <a:schemeClr val="tx1"/>
            </a:solidFill>
          </a:ln>
        </p:spPr>
      </p:pic>
      <p:sp>
        <p:nvSpPr>
          <p:cNvPr id="5" name="Rectangle 4"/>
          <p:cNvSpPr/>
          <p:nvPr/>
        </p:nvSpPr>
        <p:spPr>
          <a:xfrm>
            <a:off x="849507" y="2977449"/>
            <a:ext cx="7310910" cy="1569660"/>
          </a:xfrm>
          <a:prstGeom prst="rect">
            <a:avLst/>
          </a:prstGeom>
        </p:spPr>
        <p:txBody>
          <a:bodyPr wrap="square">
            <a:spAutoFit/>
          </a:bodyPr>
          <a:lstStyle/>
          <a:p>
            <a:pPr algn="just"/>
            <a:r>
              <a:rPr lang="en-US" sz="2400" dirty="0">
                <a:latin typeface="Arial Narrow"/>
                <a:cs typeface="Arial Narrow"/>
              </a:rPr>
              <a:t>The Missing Aircraft Ribbon was awarded to members who served as part of the search-and-rescue team for downed aircraft within United States borders. This ribbon is no longer available, but is still worn by those who earned it.</a:t>
            </a:r>
            <a:endParaRPr lang="en-US" sz="2400" dirty="0">
              <a:effectLst/>
              <a:latin typeface="Arial Narrow"/>
              <a:cs typeface="Arial Narrow"/>
            </a:endParaRPr>
          </a:p>
        </p:txBody>
      </p:sp>
    </p:spTree>
    <p:extLst>
      <p:ext uri="{BB962C8B-B14F-4D97-AF65-F5344CB8AC3E}">
        <p14:creationId xmlns:p14="http://schemas.microsoft.com/office/powerpoint/2010/main" val="176987394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4" name="TextBox 3"/>
          <p:cNvSpPr txBox="1"/>
          <p:nvPr/>
        </p:nvSpPr>
        <p:spPr>
          <a:xfrm>
            <a:off x="457201" y="2274614"/>
            <a:ext cx="8253380" cy="3354765"/>
          </a:xfrm>
          <a:prstGeom prst="rect">
            <a:avLst/>
          </a:prstGeom>
          <a:noFill/>
        </p:spPr>
        <p:txBody>
          <a:bodyPr wrap="square" rtlCol="0">
            <a:spAutoFit/>
          </a:bodyPr>
          <a:lstStyle/>
          <a:p>
            <a:r>
              <a:rPr lang="en-US" sz="2400" dirty="0" smtClean="0">
                <a:latin typeface="Arial Narrow"/>
                <a:cs typeface="Arial Narrow"/>
              </a:rPr>
              <a:t>These Decorations, Awards and Ribbons are are the only “paycheck”</a:t>
            </a:r>
          </a:p>
          <a:p>
            <a:r>
              <a:rPr lang="en-US" sz="2400" dirty="0" smtClean="0">
                <a:latin typeface="Arial Narrow"/>
                <a:cs typeface="Arial Narrow"/>
              </a:rPr>
              <a:t>That the volunteers of Civil Air Patrol receives.  </a:t>
            </a:r>
            <a:endParaRPr lang="en-US" sz="2400" dirty="0">
              <a:latin typeface="Arial Narrow"/>
              <a:cs typeface="Arial Narrow"/>
            </a:endParaRPr>
          </a:p>
          <a:p>
            <a:endParaRPr lang="en-US" sz="2400" dirty="0" smtClean="0">
              <a:latin typeface="Arial Narrow"/>
              <a:cs typeface="Arial Narrow"/>
            </a:endParaRPr>
          </a:p>
          <a:p>
            <a:r>
              <a:rPr lang="en-US" sz="2400" dirty="0" smtClean="0">
                <a:latin typeface="Arial Narrow"/>
                <a:cs typeface="Arial Narrow"/>
              </a:rPr>
              <a:t>Wear them proudly worn ass testimony of your hard work, dedication </a:t>
            </a:r>
          </a:p>
          <a:p>
            <a:r>
              <a:rPr lang="en-US" sz="2400" dirty="0" smtClean="0">
                <a:latin typeface="Arial Narrow"/>
                <a:cs typeface="Arial Narrow"/>
              </a:rPr>
              <a:t>and perseverance.</a:t>
            </a:r>
          </a:p>
          <a:p>
            <a:endParaRPr lang="en-US" sz="2400" dirty="0">
              <a:solidFill>
                <a:srgbClr val="FF0000"/>
              </a:solidFill>
              <a:latin typeface="Arial Narrow"/>
              <a:cs typeface="Arial Narrow"/>
            </a:endParaRPr>
          </a:p>
          <a:p>
            <a:pPr algn="ctr"/>
            <a:r>
              <a:rPr lang="en-US" sz="4400" dirty="0" smtClean="0">
                <a:solidFill>
                  <a:srgbClr val="FF0000"/>
                </a:solidFill>
                <a:latin typeface="Arial Narrow"/>
                <a:cs typeface="Arial Narrow"/>
              </a:rPr>
              <a:t>Semper </a:t>
            </a:r>
            <a:r>
              <a:rPr lang="en-US" sz="4400" dirty="0" err="1" smtClean="0">
                <a:solidFill>
                  <a:srgbClr val="FF0000"/>
                </a:solidFill>
                <a:latin typeface="Arial Narrow"/>
                <a:cs typeface="Arial Narrow"/>
              </a:rPr>
              <a:t>Vigilans</a:t>
            </a:r>
            <a:r>
              <a:rPr lang="en-US" sz="4400" dirty="0" smtClean="0">
                <a:solidFill>
                  <a:srgbClr val="FF0000"/>
                </a:solidFill>
                <a:latin typeface="Arial Narrow"/>
                <a:cs typeface="Arial Narrow"/>
              </a:rPr>
              <a:t>!</a:t>
            </a:r>
          </a:p>
          <a:p>
            <a:endParaRPr lang="en-US" sz="2400" dirty="0">
              <a:latin typeface="Arial Narrow"/>
              <a:cs typeface="Arial Narrow"/>
            </a:endParaRPr>
          </a:p>
        </p:txBody>
      </p:sp>
    </p:spTree>
    <p:extLst>
      <p:ext uri="{BB962C8B-B14F-4D97-AF65-F5344CB8AC3E}">
        <p14:creationId xmlns:p14="http://schemas.microsoft.com/office/powerpoint/2010/main" val="36728280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4" name="TextBox 3"/>
          <p:cNvSpPr txBox="1"/>
          <p:nvPr/>
        </p:nvSpPr>
        <p:spPr>
          <a:xfrm>
            <a:off x="920043" y="1596435"/>
            <a:ext cx="7303913" cy="6017032"/>
          </a:xfrm>
          <a:prstGeom prst="rect">
            <a:avLst/>
          </a:prstGeom>
          <a:noFill/>
        </p:spPr>
        <p:txBody>
          <a:bodyPr wrap="square" rtlCol="0">
            <a:spAutoFit/>
          </a:bodyPr>
          <a:lstStyle/>
          <a:p>
            <a:pPr algn="ctr"/>
            <a:r>
              <a:rPr lang="en-US" sz="3200" i="1" dirty="0">
                <a:solidFill>
                  <a:srgbClr val="0000FF"/>
                </a:solidFill>
                <a:latin typeface="Arial Narrow"/>
                <a:cs typeface="Arial Narrow"/>
              </a:rPr>
              <a:t>HOW TO WRITE A WINNING NOMINATION</a:t>
            </a:r>
          </a:p>
          <a:p>
            <a:pPr algn="ctr"/>
            <a:endParaRPr lang="en-US" sz="1000" dirty="0">
              <a:latin typeface="Arial Narrow" pitchFamily="34" charset="0"/>
            </a:endParaRPr>
          </a:p>
          <a:p>
            <a:pPr algn="ctr">
              <a:spcAft>
                <a:spcPts val="1200"/>
              </a:spcAft>
            </a:pPr>
            <a:r>
              <a:rPr lang="en-US" sz="4000" b="1" dirty="0" smtClean="0">
                <a:solidFill>
                  <a:srgbClr val="FF0000"/>
                </a:solidFill>
                <a:latin typeface="Arial Narrow" pitchFamily="34" charset="0"/>
              </a:rPr>
              <a:t>PUBLIC RESPONSE</a:t>
            </a:r>
          </a:p>
          <a:p>
            <a:pPr marL="800100" lvl="1" indent="-342900">
              <a:lnSpc>
                <a:spcPct val="150000"/>
              </a:lnSpc>
              <a:buFont typeface="Arial" pitchFamily="34" charset="0"/>
              <a:buChar char="•"/>
            </a:pPr>
            <a:r>
              <a:rPr lang="en-US" sz="2400" dirty="0" smtClean="0">
                <a:latin typeface="Arial Narrow" pitchFamily="34" charset="0"/>
              </a:rPr>
              <a:t>Did this event/action have a PIO?</a:t>
            </a:r>
          </a:p>
          <a:p>
            <a:pPr marL="800100" lvl="1" indent="-342900">
              <a:lnSpc>
                <a:spcPct val="150000"/>
              </a:lnSpc>
              <a:buFont typeface="Arial" pitchFamily="34" charset="0"/>
              <a:buChar char="•"/>
            </a:pPr>
            <a:r>
              <a:rPr lang="en-US" sz="2400" dirty="0" smtClean="0">
                <a:latin typeface="Arial Narrow" pitchFamily="34" charset="0"/>
              </a:rPr>
              <a:t>How was the event/action publicized?</a:t>
            </a:r>
          </a:p>
          <a:p>
            <a:pPr marL="800100" lvl="1" indent="-342900">
              <a:spcAft>
                <a:spcPts val="600"/>
              </a:spcAft>
              <a:buFont typeface="Arial" pitchFamily="34" charset="0"/>
              <a:buChar char="•"/>
            </a:pPr>
            <a:r>
              <a:rPr lang="en-US" sz="2400" dirty="0" smtClean="0">
                <a:latin typeface="Arial Narrow" pitchFamily="34" charset="0"/>
              </a:rPr>
              <a:t>What was the overall public response to the event/action?</a:t>
            </a:r>
          </a:p>
          <a:p>
            <a:pPr marL="800100" lvl="1" indent="-342900">
              <a:buFont typeface="Arial" pitchFamily="34" charset="0"/>
              <a:buChar char="•"/>
            </a:pPr>
            <a:r>
              <a:rPr lang="en-US" sz="2400" b="1" dirty="0">
                <a:latin typeface="Arial Narrow" pitchFamily="34" charset="0"/>
              </a:rPr>
              <a:t>How </a:t>
            </a:r>
            <a:r>
              <a:rPr lang="en-US" sz="2400" dirty="0">
                <a:latin typeface="Arial Narrow" pitchFamily="34" charset="0"/>
              </a:rPr>
              <a:t>were Civil Air Patrol’s missions enhanced by these actions?  Is the event repeatable / can it be implemented by other units in other locations?</a:t>
            </a:r>
          </a:p>
          <a:p>
            <a:pPr lvl="1"/>
            <a:endParaRPr lang="en-US" sz="2400" dirty="0" smtClean="0">
              <a:latin typeface="Arial Narrow" pitchFamily="34" charset="0"/>
            </a:endParaRPr>
          </a:p>
          <a:p>
            <a:pPr lvl="1"/>
            <a:endParaRPr lang="en-US" sz="2400" b="1" dirty="0" smtClean="0">
              <a:latin typeface="Arial Narrow" pitchFamily="34" charset="0"/>
            </a:endParaRPr>
          </a:p>
          <a:p>
            <a:pPr marL="800100" lvl="1" indent="-342900">
              <a:buFont typeface="Arial" pitchFamily="34" charset="0"/>
              <a:buChar char="•"/>
            </a:pPr>
            <a:endParaRPr lang="en-US" sz="2400" b="1" dirty="0" smtClean="0">
              <a:latin typeface="Arial Narrow" pitchFamily="34" charset="0"/>
            </a:endParaRPr>
          </a:p>
          <a:p>
            <a:pPr lvl="1"/>
            <a:r>
              <a:rPr lang="en-US" sz="2400" b="1" dirty="0" smtClean="0">
                <a:latin typeface="Arial Narrow" pitchFamily="34" charset="0"/>
              </a:rPr>
              <a:t>    </a:t>
            </a:r>
            <a:endParaRPr lang="en-US" sz="2800" b="1" dirty="0" smtClean="0">
              <a:latin typeface="Arial Narrow" pitchFamily="34" charset="0"/>
            </a:endParaRPr>
          </a:p>
        </p:txBody>
      </p:sp>
    </p:spTree>
    <p:extLst>
      <p:ext uri="{BB962C8B-B14F-4D97-AF65-F5344CB8AC3E}">
        <p14:creationId xmlns:p14="http://schemas.microsoft.com/office/powerpoint/2010/main" val="85251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4" name="TextBox 3"/>
          <p:cNvSpPr txBox="1"/>
          <p:nvPr/>
        </p:nvSpPr>
        <p:spPr>
          <a:xfrm>
            <a:off x="920043" y="1596435"/>
            <a:ext cx="7303913" cy="4447371"/>
          </a:xfrm>
          <a:prstGeom prst="rect">
            <a:avLst/>
          </a:prstGeom>
          <a:noFill/>
        </p:spPr>
        <p:txBody>
          <a:bodyPr wrap="square" rtlCol="0">
            <a:spAutoFit/>
          </a:bodyPr>
          <a:lstStyle/>
          <a:p>
            <a:pPr algn="ctr"/>
            <a:r>
              <a:rPr lang="en-US" sz="3200" i="1" dirty="0">
                <a:solidFill>
                  <a:srgbClr val="0000FF"/>
                </a:solidFill>
                <a:latin typeface="Arial Narrow"/>
                <a:cs typeface="Arial Narrow"/>
              </a:rPr>
              <a:t>HOW TO WRITE A WINNING NOMINATION</a:t>
            </a:r>
          </a:p>
          <a:p>
            <a:pPr algn="ctr"/>
            <a:endParaRPr lang="en-US" sz="1000" dirty="0">
              <a:latin typeface="Arial Narrow" pitchFamily="34" charset="0"/>
            </a:endParaRPr>
          </a:p>
          <a:p>
            <a:pPr lvl="1"/>
            <a:r>
              <a:rPr lang="en-US" sz="2400" dirty="0" smtClean="0">
                <a:latin typeface="Arial Narrow" pitchFamily="34" charset="0"/>
              </a:rPr>
              <a:t>Now, write a very strong </a:t>
            </a:r>
            <a:r>
              <a:rPr lang="en-US" sz="2400" i="1" u="sng" dirty="0" smtClean="0">
                <a:solidFill>
                  <a:srgbClr val="FF0000"/>
                </a:solidFill>
                <a:latin typeface="Arial Narrow" pitchFamily="34" charset="0"/>
              </a:rPr>
              <a:t>closing statement</a:t>
            </a:r>
            <a:r>
              <a:rPr lang="en-US" sz="2400" dirty="0" smtClean="0">
                <a:latin typeface="Arial Narrow" pitchFamily="34" charset="0"/>
              </a:rPr>
              <a:t>.  This paragraph should include the following aspects in a VERY brief form:</a:t>
            </a:r>
          </a:p>
          <a:p>
            <a:pPr lvl="1"/>
            <a:endParaRPr lang="en-US" sz="2400" b="1" dirty="0">
              <a:latin typeface="Arial Narrow" pitchFamily="34" charset="0"/>
            </a:endParaRPr>
          </a:p>
          <a:p>
            <a:pPr marL="800100" lvl="1" indent="-342900">
              <a:spcAft>
                <a:spcPts val="600"/>
              </a:spcAft>
              <a:buFont typeface="Arial" pitchFamily="34" charset="0"/>
              <a:buChar char="•"/>
            </a:pPr>
            <a:r>
              <a:rPr lang="en-US" sz="2400" dirty="0" smtClean="0">
                <a:latin typeface="Arial Narrow" pitchFamily="34" charset="0"/>
              </a:rPr>
              <a:t>What actions were performed?</a:t>
            </a:r>
          </a:p>
          <a:p>
            <a:pPr marL="800100" lvl="1" indent="-342900">
              <a:spcAft>
                <a:spcPts val="600"/>
              </a:spcAft>
              <a:buFont typeface="Arial" pitchFamily="34" charset="0"/>
              <a:buChar char="•"/>
            </a:pPr>
            <a:r>
              <a:rPr lang="en-US" sz="2400" dirty="0" smtClean="0">
                <a:latin typeface="Arial Narrow" pitchFamily="34" charset="0"/>
              </a:rPr>
              <a:t>What were the results?</a:t>
            </a:r>
          </a:p>
          <a:p>
            <a:pPr marL="800100" lvl="1" indent="-342900">
              <a:spcAft>
                <a:spcPts val="600"/>
              </a:spcAft>
              <a:buFont typeface="Arial" pitchFamily="34" charset="0"/>
              <a:buChar char="•"/>
            </a:pPr>
            <a:r>
              <a:rPr lang="en-US" sz="2400" dirty="0" smtClean="0">
                <a:latin typeface="Arial Narrow" pitchFamily="34" charset="0"/>
              </a:rPr>
              <a:t>What was the impact of the actions</a:t>
            </a:r>
            <a:r>
              <a:rPr lang="en-US" sz="2400" dirty="0" smtClean="0">
                <a:latin typeface="Arial Narrow" pitchFamily="34" charset="0"/>
              </a:rPr>
              <a:t>?</a:t>
            </a:r>
          </a:p>
          <a:p>
            <a:pPr marL="800100" lvl="1" indent="-342900">
              <a:spcAft>
                <a:spcPts val="600"/>
              </a:spcAft>
              <a:buFont typeface="Arial" pitchFamily="34" charset="0"/>
              <a:buChar char="•"/>
            </a:pPr>
            <a:r>
              <a:rPr lang="en-US" sz="2400" dirty="0" smtClean="0">
                <a:latin typeface="Arial Narrow" pitchFamily="34" charset="0"/>
              </a:rPr>
              <a:t>What was the public response to the actions?</a:t>
            </a:r>
            <a:endParaRPr lang="en-US" sz="2400" dirty="0" smtClean="0">
              <a:latin typeface="Arial Narrow" pitchFamily="34" charset="0"/>
            </a:endParaRPr>
          </a:p>
          <a:p>
            <a:pPr marL="800100" lvl="1" indent="-342900">
              <a:spcAft>
                <a:spcPts val="600"/>
              </a:spcAft>
              <a:buFont typeface="Arial" pitchFamily="34" charset="0"/>
              <a:buChar char="•"/>
            </a:pPr>
            <a:r>
              <a:rPr lang="en-US" sz="2400" dirty="0" smtClean="0">
                <a:latin typeface="Arial Narrow" pitchFamily="34" charset="0"/>
              </a:rPr>
              <a:t>How were Civil Air Patrol missions enhanced?</a:t>
            </a:r>
          </a:p>
          <a:p>
            <a:pPr marL="800100" lvl="1" indent="-342900">
              <a:spcAft>
                <a:spcPts val="600"/>
              </a:spcAft>
              <a:buFont typeface="Arial" pitchFamily="34" charset="0"/>
              <a:buChar char="•"/>
            </a:pPr>
            <a:r>
              <a:rPr lang="en-US" sz="2400" dirty="0" smtClean="0">
                <a:latin typeface="Arial Narrow" pitchFamily="34" charset="0"/>
              </a:rPr>
              <a:t>And finally, the actual nominating statement.</a:t>
            </a:r>
          </a:p>
        </p:txBody>
      </p:sp>
    </p:spTree>
    <p:extLst>
      <p:ext uri="{BB962C8B-B14F-4D97-AF65-F5344CB8AC3E}">
        <p14:creationId xmlns:p14="http://schemas.microsoft.com/office/powerpoint/2010/main" val="642934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5" name="Rectangle 4"/>
          <p:cNvSpPr/>
          <p:nvPr/>
        </p:nvSpPr>
        <p:spPr>
          <a:xfrm>
            <a:off x="457200" y="1627213"/>
            <a:ext cx="8203172" cy="1077218"/>
          </a:xfrm>
          <a:prstGeom prst="rect">
            <a:avLst/>
          </a:prstGeom>
        </p:spPr>
        <p:txBody>
          <a:bodyPr wrap="square">
            <a:spAutoFit/>
          </a:bodyPr>
          <a:lstStyle/>
          <a:p>
            <a:pPr algn="ctr"/>
            <a:r>
              <a:rPr lang="en-US" sz="3200" i="1" dirty="0" smtClean="0">
                <a:solidFill>
                  <a:srgbClr val="0000FF"/>
                </a:solidFill>
                <a:latin typeface="Arial Narrow"/>
                <a:cs typeface="Arial Narrow"/>
              </a:rPr>
              <a:t>Medal </a:t>
            </a:r>
            <a:r>
              <a:rPr lang="en-US" sz="3200" i="1" dirty="0">
                <a:solidFill>
                  <a:srgbClr val="0000FF"/>
                </a:solidFill>
                <a:latin typeface="Arial Narrow"/>
                <a:cs typeface="Arial Narrow"/>
              </a:rPr>
              <a:t>of </a:t>
            </a:r>
            <a:r>
              <a:rPr lang="en-US" sz="3200" i="1" dirty="0" smtClean="0">
                <a:solidFill>
                  <a:srgbClr val="0000FF"/>
                </a:solidFill>
                <a:latin typeface="Arial Narrow"/>
                <a:cs typeface="Arial Narrow"/>
              </a:rPr>
              <a:t>Valor</a:t>
            </a:r>
          </a:p>
          <a:p>
            <a:pPr algn="ctr"/>
            <a:endParaRPr lang="en-US" sz="3200" dirty="0">
              <a:solidFill>
                <a:srgbClr val="0000FF"/>
              </a:solidFill>
              <a:latin typeface="Arial Narrow"/>
              <a:cs typeface="Arial Narrow"/>
            </a:endParaRP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1415577" y="1773904"/>
            <a:ext cx="1533525" cy="457200"/>
          </a:xfrm>
          <a:prstGeom prst="rect">
            <a:avLst/>
          </a:prstGeom>
        </p:spPr>
      </p:pic>
      <p:pic>
        <p:nvPicPr>
          <p:cNvPr id="10" name="Picture 9"/>
          <p:cNvPicPr/>
          <p:nvPr/>
        </p:nvPicPr>
        <p:blipFill>
          <a:blip r:embed="rId5"/>
          <a:stretch>
            <a:fillRect/>
          </a:stretch>
        </p:blipFill>
        <p:spPr>
          <a:xfrm>
            <a:off x="6124777" y="1773904"/>
            <a:ext cx="1523365" cy="457200"/>
          </a:xfrm>
          <a:prstGeom prst="rect">
            <a:avLst/>
          </a:prstGeom>
        </p:spPr>
      </p:pic>
      <p:sp>
        <p:nvSpPr>
          <p:cNvPr id="6" name="Rectangle 5"/>
          <p:cNvSpPr/>
          <p:nvPr/>
        </p:nvSpPr>
        <p:spPr>
          <a:xfrm>
            <a:off x="392707" y="2231104"/>
            <a:ext cx="8267666" cy="4185761"/>
          </a:xfrm>
          <a:prstGeom prst="rect">
            <a:avLst/>
          </a:prstGeom>
        </p:spPr>
        <p:txBody>
          <a:bodyPr wrap="square">
            <a:spAutoFit/>
          </a:bodyPr>
          <a:lstStyle/>
          <a:p>
            <a:r>
              <a:rPr lang="en-US" b="1" dirty="0"/>
              <a:t> </a:t>
            </a:r>
            <a:r>
              <a:rPr lang="en-US" b="1" dirty="0" smtClean="0"/>
              <a:t>              </a:t>
            </a:r>
            <a:r>
              <a:rPr lang="en-US" sz="1400" dirty="0" smtClean="0">
                <a:latin typeface="Arial Narrow" pitchFamily="34" charset="0"/>
              </a:rPr>
              <a:t>Silver </a:t>
            </a:r>
            <a:r>
              <a:rPr lang="en-US" sz="1400" dirty="0">
                <a:latin typeface="Arial Narrow" pitchFamily="34" charset="0"/>
              </a:rPr>
              <a:t>Medal of Valor Ribbon		 </a:t>
            </a:r>
            <a:r>
              <a:rPr lang="en-US" sz="1400" dirty="0" smtClean="0">
                <a:latin typeface="Arial Narrow" pitchFamily="34" charset="0"/>
              </a:rPr>
              <a:t>                                                     Bronze </a:t>
            </a:r>
            <a:r>
              <a:rPr lang="en-US" sz="1400" dirty="0">
                <a:latin typeface="Arial Narrow" pitchFamily="34" charset="0"/>
              </a:rPr>
              <a:t>Medal of Valor </a:t>
            </a:r>
            <a:r>
              <a:rPr lang="en-US" sz="1400" dirty="0" smtClean="0">
                <a:latin typeface="Arial Narrow" pitchFamily="34" charset="0"/>
              </a:rPr>
              <a:t>Ribbon</a:t>
            </a:r>
          </a:p>
          <a:p>
            <a:endParaRPr lang="en-US" b="1" dirty="0" smtClean="0"/>
          </a:p>
          <a:p>
            <a:pPr algn="just"/>
            <a:r>
              <a:rPr lang="en-US" sz="2400" dirty="0" smtClean="0">
                <a:latin typeface="Arial Narrow"/>
                <a:cs typeface="Arial Narrow"/>
              </a:rPr>
              <a:t>The </a:t>
            </a:r>
            <a:r>
              <a:rPr lang="en-US" sz="2400" b="1" i="1" dirty="0">
                <a:latin typeface="Arial Narrow"/>
                <a:cs typeface="Arial Narrow"/>
              </a:rPr>
              <a:t>Medal of Valor</a:t>
            </a:r>
            <a:r>
              <a:rPr lang="en-US" sz="2400" dirty="0">
                <a:latin typeface="Arial Narrow"/>
                <a:cs typeface="Arial Narrow"/>
              </a:rPr>
              <a:t> is the highest decoration that can be awarded to members of the Civil Air Patrol. </a:t>
            </a:r>
          </a:p>
          <a:p>
            <a:pPr marL="285750" lvl="0" indent="-285750" algn="just">
              <a:buFont typeface="Arial"/>
              <a:buChar char="•"/>
            </a:pPr>
            <a:r>
              <a:rPr lang="en-US" sz="2400" dirty="0">
                <a:latin typeface="Arial Narrow"/>
                <a:cs typeface="Arial Narrow"/>
              </a:rPr>
              <a:t>The Silver Medal of Valor is awarded to active CAP members for </a:t>
            </a:r>
            <a:r>
              <a:rPr lang="en-US" sz="2000" b="1" i="1" dirty="0">
                <a:solidFill>
                  <a:srgbClr val="305EE0"/>
                </a:solidFill>
                <a:latin typeface="Arial Narrow"/>
                <a:cs typeface="Arial Narrow"/>
              </a:rPr>
              <a:t>"distinguished and conspicuous heroic action, at the risk of life, above and beyond the call of normal duty</a:t>
            </a:r>
            <a:r>
              <a:rPr lang="en-US" sz="2000" b="1" i="1" dirty="0" smtClean="0">
                <a:solidFill>
                  <a:srgbClr val="305EE0"/>
                </a:solidFill>
                <a:latin typeface="Arial Narrow"/>
                <a:cs typeface="Arial Narrow"/>
              </a:rPr>
              <a:t>.” </a:t>
            </a:r>
            <a:endParaRPr lang="en-US" sz="2400" b="1" i="1" dirty="0">
              <a:solidFill>
                <a:srgbClr val="305EE0"/>
              </a:solidFill>
              <a:latin typeface="Arial Narrow"/>
              <a:cs typeface="Arial Narrow"/>
            </a:endParaRPr>
          </a:p>
          <a:p>
            <a:pPr marL="285750" lvl="0" indent="-285750" algn="just">
              <a:buFont typeface="Arial"/>
              <a:buChar char="•"/>
            </a:pPr>
            <a:r>
              <a:rPr lang="en-US" sz="2400" dirty="0">
                <a:latin typeface="Arial Narrow"/>
                <a:cs typeface="Arial Narrow"/>
              </a:rPr>
              <a:t>The Bronze Medal of Valor is awarded to members for </a:t>
            </a:r>
            <a:r>
              <a:rPr lang="en-US" sz="2000" b="1" i="1" dirty="0">
                <a:solidFill>
                  <a:srgbClr val="305EE0"/>
                </a:solidFill>
                <a:latin typeface="Arial Narrow"/>
                <a:cs typeface="Arial Narrow"/>
              </a:rPr>
              <a:t>"distinguished and conspicuous heroic action where danger to self is probable and known.” </a:t>
            </a:r>
            <a:endParaRPr lang="en-US" sz="2400" b="1" i="1" dirty="0">
              <a:solidFill>
                <a:srgbClr val="305EE0"/>
              </a:solidFill>
              <a:latin typeface="Arial Narrow"/>
              <a:cs typeface="Arial Narrow"/>
            </a:endParaRPr>
          </a:p>
          <a:p>
            <a:pPr marL="285750" lvl="0" indent="-285750" algn="just">
              <a:buFont typeface="Arial"/>
              <a:buChar char="•"/>
            </a:pPr>
            <a:r>
              <a:rPr lang="en-US" sz="2400" dirty="0">
                <a:latin typeface="Arial Narrow"/>
                <a:cs typeface="Arial Narrow"/>
              </a:rPr>
              <a:t>The Chairman of the National Awards Review Board is authorized to approve this medal for the National Executive Committee. </a:t>
            </a:r>
          </a:p>
          <a:p>
            <a:endParaRPr lang="en-US" dirty="0"/>
          </a:p>
        </p:txBody>
      </p:sp>
    </p:spTree>
    <p:extLst>
      <p:ext uri="{BB962C8B-B14F-4D97-AF65-F5344CB8AC3E}">
        <p14:creationId xmlns:p14="http://schemas.microsoft.com/office/powerpoint/2010/main" val="3775912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20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20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6" name="Rectangle 5"/>
          <p:cNvSpPr/>
          <p:nvPr/>
        </p:nvSpPr>
        <p:spPr>
          <a:xfrm>
            <a:off x="543105" y="1602628"/>
            <a:ext cx="8117267" cy="4893647"/>
          </a:xfrm>
          <a:prstGeom prst="rect">
            <a:avLst/>
          </a:prstGeom>
        </p:spPr>
        <p:txBody>
          <a:bodyPr wrap="square">
            <a:spAutoFit/>
          </a:bodyPr>
          <a:lstStyle/>
          <a:p>
            <a:pPr algn="ctr"/>
            <a:r>
              <a:rPr lang="en-US" sz="3200" i="1" dirty="0">
                <a:solidFill>
                  <a:srgbClr val="0000FF"/>
                </a:solidFill>
                <a:latin typeface="Arial Narrow"/>
                <a:cs typeface="Arial Narrow"/>
              </a:rPr>
              <a:t>Distinguished Service Medal</a:t>
            </a:r>
          </a:p>
          <a:p>
            <a:endParaRPr lang="en-US" sz="2400" i="1" dirty="0" smtClean="0">
              <a:solidFill>
                <a:srgbClr val="0000FF"/>
              </a:solidFill>
              <a:latin typeface="Arial Narrow"/>
              <a:cs typeface="Arial Narrow"/>
            </a:endParaRPr>
          </a:p>
          <a:p>
            <a:pPr algn="ctr"/>
            <a:endParaRPr lang="en-US" sz="2400" dirty="0">
              <a:solidFill>
                <a:srgbClr val="0000FF"/>
              </a:solidFill>
              <a:latin typeface="Arial Narrow"/>
              <a:cs typeface="Arial Narrow"/>
            </a:endParaRPr>
          </a:p>
          <a:p>
            <a:pPr algn="ctr"/>
            <a:r>
              <a:rPr lang="en-US" sz="1400" dirty="0">
                <a:latin typeface="Arial Narrow"/>
                <a:cs typeface="Arial Narrow"/>
              </a:rPr>
              <a:t>Distinguished Service Medal </a:t>
            </a:r>
            <a:r>
              <a:rPr lang="en-US" sz="1400" dirty="0" smtClean="0">
                <a:latin typeface="Arial Narrow"/>
                <a:cs typeface="Arial Narrow"/>
              </a:rPr>
              <a:t>ribbon</a:t>
            </a:r>
          </a:p>
          <a:p>
            <a:pPr algn="ctr"/>
            <a:endParaRPr lang="en-US" sz="1400" dirty="0">
              <a:latin typeface="Arial Narrow"/>
              <a:cs typeface="Arial Narrow"/>
            </a:endParaRPr>
          </a:p>
          <a:p>
            <a:pPr algn="just"/>
            <a:r>
              <a:rPr lang="en-US" sz="2400" dirty="0">
                <a:latin typeface="Arial Narrow"/>
                <a:cs typeface="Arial Narrow"/>
              </a:rPr>
              <a:t>The </a:t>
            </a:r>
            <a:r>
              <a:rPr lang="en-US" sz="2400" i="1" dirty="0">
                <a:solidFill>
                  <a:srgbClr val="004FEE"/>
                </a:solidFill>
                <a:latin typeface="Arial Narrow"/>
                <a:cs typeface="Arial Narrow"/>
              </a:rPr>
              <a:t>Distinguished Service Medal</a:t>
            </a:r>
            <a:r>
              <a:rPr lang="en-US" sz="2400" dirty="0">
                <a:solidFill>
                  <a:srgbClr val="004FEE"/>
                </a:solidFill>
                <a:latin typeface="Arial Narrow"/>
                <a:cs typeface="Arial Narrow"/>
              </a:rPr>
              <a:t> </a:t>
            </a:r>
            <a:r>
              <a:rPr lang="en-US" sz="2400" dirty="0">
                <a:latin typeface="Arial Narrow"/>
                <a:cs typeface="Arial Narrow"/>
              </a:rPr>
              <a:t>of the Civil Air Patrol is awarded for </a:t>
            </a:r>
            <a:r>
              <a:rPr lang="en-US" sz="2000" b="1" i="1" dirty="0">
                <a:solidFill>
                  <a:srgbClr val="305EE0"/>
                </a:solidFill>
                <a:latin typeface="Arial Narrow"/>
                <a:cs typeface="Arial Narrow"/>
              </a:rPr>
              <a:t>"conspicuous performance of outstanding service in a duty of great responsibility where the position held and results obtained reflect upon the accomplishments and prestige of CAP on a national scale." </a:t>
            </a:r>
            <a:endParaRPr lang="en-US" sz="2000" b="1" i="1" dirty="0" smtClean="0">
              <a:solidFill>
                <a:srgbClr val="305EE0"/>
              </a:solidFill>
              <a:latin typeface="Arial Narrow"/>
              <a:cs typeface="Arial Narrow"/>
            </a:endParaRPr>
          </a:p>
          <a:p>
            <a:pPr algn="just"/>
            <a:endParaRPr lang="en-US" sz="2400" dirty="0">
              <a:latin typeface="Arial Narrow"/>
              <a:cs typeface="Arial Narrow"/>
            </a:endParaRPr>
          </a:p>
          <a:p>
            <a:pPr lvl="0" algn="just"/>
            <a:r>
              <a:rPr lang="en-US" sz="2400" dirty="0" smtClean="0">
                <a:latin typeface="Arial Narrow" pitchFamily="34" charset="0"/>
              </a:rPr>
              <a:t>This is the highest award for service given by the CAP. Any member may nominate deserving cadets or officers for the award. </a:t>
            </a:r>
          </a:p>
          <a:p>
            <a:pPr algn="just"/>
            <a:endParaRPr lang="en-US" sz="2400" dirty="0">
              <a:latin typeface="Arial Narrow"/>
              <a:cs typeface="Arial Narrow"/>
            </a:endParaRPr>
          </a:p>
          <a:p>
            <a:endParaRPr lang="en-US" sz="2400" dirty="0">
              <a:solidFill>
                <a:srgbClr val="0000FF"/>
              </a:solidFill>
              <a:latin typeface="Arial Narrow"/>
              <a:cs typeface="Arial Narrow"/>
            </a:endParaRPr>
          </a:p>
        </p:txBody>
      </p:sp>
      <p:pic>
        <p:nvPicPr>
          <p:cNvPr id="10" name="Picture 9" descr="http://upload.wikimedia.org/wikipedia/commons/thumb/b/b8/CAP_Distinguished_Service_Medal.png/150px-CAP_Distinguished_Service_Medal.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58895" y="2332942"/>
            <a:ext cx="1426210" cy="450215"/>
          </a:xfrm>
          <a:prstGeom prst="rect">
            <a:avLst/>
          </a:prstGeom>
          <a:noFill/>
          <a:ln w="50800" cmpd="thinThick">
            <a:solidFill>
              <a:schemeClr val="tx1"/>
            </a:solidFill>
          </a:ln>
        </p:spPr>
      </p:pic>
    </p:spTree>
    <p:extLst>
      <p:ext uri="{BB962C8B-B14F-4D97-AF65-F5344CB8AC3E}">
        <p14:creationId xmlns:p14="http://schemas.microsoft.com/office/powerpoint/2010/main" val="2076509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630670"/>
            <a:ext cx="8229600" cy="5386089"/>
          </a:xfrm>
          <a:prstGeom prst="rect">
            <a:avLst/>
          </a:prstGeom>
          <a:noFill/>
        </p:spPr>
        <p:txBody>
          <a:bodyPr wrap="square" rtlCol="0">
            <a:spAutoFit/>
          </a:bodyPr>
          <a:lstStyle/>
          <a:p>
            <a:pPr algn="ctr"/>
            <a:r>
              <a:rPr lang="en-US" sz="2400" i="1" dirty="0" smtClean="0">
                <a:solidFill>
                  <a:srgbClr val="0000FF"/>
                </a:solidFill>
                <a:latin typeface="Arial Narrow"/>
                <a:cs typeface="Arial Narrow"/>
              </a:rPr>
              <a:t>Distinguished Service Medal (CONT)</a:t>
            </a:r>
          </a:p>
          <a:p>
            <a:pPr lvl="0"/>
            <a:endParaRPr lang="en-US" sz="2400" i="1" dirty="0" smtClean="0">
              <a:solidFill>
                <a:srgbClr val="0000FF"/>
              </a:solidFill>
              <a:latin typeface="Arial Narrow"/>
              <a:cs typeface="Arial Narrow"/>
            </a:endParaRPr>
          </a:p>
          <a:p>
            <a:pPr marL="342900" lvl="0" indent="-342900" algn="just">
              <a:buFont typeface="Arial"/>
              <a:buChar char="•"/>
            </a:pPr>
            <a:r>
              <a:rPr lang="en-US" sz="2400" dirty="0" smtClean="0">
                <a:latin typeface="Arial Narrow"/>
                <a:cs typeface="Arial Narrow"/>
              </a:rPr>
              <a:t>The </a:t>
            </a:r>
            <a:r>
              <a:rPr lang="en-US" sz="2400" dirty="0">
                <a:latin typeface="Arial Narrow"/>
                <a:cs typeface="Arial Narrow"/>
              </a:rPr>
              <a:t>duties for which this medal are awarded </a:t>
            </a:r>
            <a:r>
              <a:rPr lang="en-US" sz="2000" b="1" i="1" dirty="0">
                <a:latin typeface="Arial Narrow"/>
                <a:cs typeface="Arial Narrow"/>
              </a:rPr>
              <a:t>must be extremely difficult and of importance to the national mission of the CAP</a:t>
            </a:r>
            <a:r>
              <a:rPr lang="en-US" sz="2400" dirty="0">
                <a:latin typeface="Arial Narrow"/>
                <a:cs typeface="Arial Narrow"/>
              </a:rPr>
              <a:t>.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If the act of service is deemed to be important at the region level or wing level, the member is generally recommended for the Exceptional Service Award or the Meritorious Service Award. </a:t>
            </a:r>
            <a:endParaRPr lang="en-US" sz="2400" dirty="0" smtClean="0">
              <a:latin typeface="Arial Narrow"/>
              <a:cs typeface="Arial Narrow"/>
            </a:endParaRPr>
          </a:p>
          <a:p>
            <a:pPr marL="342900" lvl="0" indent="-342900" algn="just">
              <a:buFont typeface="Arial"/>
              <a:buChar char="•"/>
            </a:pPr>
            <a:endParaRPr lang="en-US" sz="2400" dirty="0">
              <a:latin typeface="Arial Narrow"/>
              <a:cs typeface="Arial Narrow"/>
            </a:endParaRPr>
          </a:p>
          <a:p>
            <a:pPr marL="342900" indent="-342900" algn="just">
              <a:buFont typeface="Arial"/>
              <a:buChar char="•"/>
            </a:pPr>
            <a:r>
              <a:rPr lang="en-US" sz="2400" dirty="0" smtClean="0">
                <a:latin typeface="Arial Narrow"/>
                <a:cs typeface="Arial Narrow"/>
              </a:rPr>
              <a:t>All nominations are approved by the CAP National Headquarters. </a:t>
            </a:r>
          </a:p>
          <a:p>
            <a:pPr lvl="0"/>
            <a:endParaRPr lang="en-US" sz="2400" dirty="0">
              <a:latin typeface="Arial Narrow"/>
              <a:cs typeface="Arial Narrow"/>
            </a:endParaRPr>
          </a:p>
          <a:p>
            <a:endParaRPr lang="en-US" sz="2400" dirty="0" smtClean="0">
              <a:solidFill>
                <a:srgbClr val="0000FF"/>
              </a:solidFill>
              <a:latin typeface="Arial Narrow"/>
              <a:cs typeface="Arial Narrow"/>
            </a:endParaRPr>
          </a:p>
          <a:p>
            <a:pPr algn="ctr"/>
            <a:endParaRPr lang="en-US" sz="2400" i="1" dirty="0">
              <a:solidFill>
                <a:srgbClr val="0000FF"/>
              </a:solidFill>
              <a:latin typeface="Arial Narrow"/>
              <a:cs typeface="Arial Narrow"/>
            </a:endParaRPr>
          </a:p>
          <a:p>
            <a:pPr algn="ctr"/>
            <a:endParaRPr lang="en-US" sz="2400" i="1" dirty="0" smtClean="0">
              <a:solidFill>
                <a:srgbClr val="0000FF"/>
              </a:solidFill>
              <a:latin typeface="Arial Narrow"/>
              <a:cs typeface="Arial Narrow"/>
            </a:endParaRPr>
          </a:p>
        </p:txBody>
      </p:sp>
    </p:spTree>
    <p:extLst>
      <p:ext uri="{BB962C8B-B14F-4D97-AF65-F5344CB8AC3E}">
        <p14:creationId xmlns:p14="http://schemas.microsoft.com/office/powerpoint/2010/main" val="3463002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4" end="4"/>
                                            </p:txEl>
                                          </p:spTgt>
                                        </p:tgtEl>
                                        <p:attrNameLst>
                                          <p:attrName>style.visibility</p:attrName>
                                        </p:attrNameLst>
                                      </p:cBhvr>
                                      <p:to>
                                        <p:strVal val="visible"/>
                                      </p:to>
                                    </p:set>
                                    <p:animEffect transition="in" filter="fade">
                                      <p:cBhvr>
                                        <p:cTn id="7" dur="2000"/>
                                        <p:tgtEl>
                                          <p:spTgt spid="2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6" end="6"/>
                                            </p:txEl>
                                          </p:spTgt>
                                        </p:tgtEl>
                                        <p:attrNameLst>
                                          <p:attrName>style.visibility</p:attrName>
                                        </p:attrNameLst>
                                      </p:cBhvr>
                                      <p:to>
                                        <p:strVal val="visible"/>
                                      </p:to>
                                    </p:set>
                                    <p:animEffect transition="in" filter="fade">
                                      <p:cBhvr>
                                        <p:cTn id="12" dur="20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3" name="Rectangle 2"/>
          <p:cNvSpPr/>
          <p:nvPr/>
        </p:nvSpPr>
        <p:spPr>
          <a:xfrm>
            <a:off x="2582060" y="1627213"/>
            <a:ext cx="4238417" cy="1077218"/>
          </a:xfrm>
          <a:prstGeom prst="rect">
            <a:avLst/>
          </a:prstGeom>
        </p:spPr>
        <p:txBody>
          <a:bodyPr wrap="none">
            <a:spAutoFit/>
          </a:bodyPr>
          <a:lstStyle/>
          <a:p>
            <a:r>
              <a:rPr lang="en-US" sz="3200" i="1" dirty="0">
                <a:solidFill>
                  <a:srgbClr val="0000FF"/>
                </a:solidFill>
                <a:latin typeface="Arial Narrow"/>
                <a:cs typeface="Arial Narrow"/>
              </a:rPr>
              <a:t>Exceptional Service </a:t>
            </a:r>
            <a:r>
              <a:rPr lang="en-US" sz="3200" i="1" dirty="0" smtClean="0">
                <a:solidFill>
                  <a:srgbClr val="0000FF"/>
                </a:solidFill>
                <a:latin typeface="Arial Narrow"/>
                <a:cs typeface="Arial Narrow"/>
              </a:rPr>
              <a:t>Award</a:t>
            </a:r>
            <a:endParaRPr lang="en-US" sz="3200" i="1" dirty="0">
              <a:solidFill>
                <a:srgbClr val="0000FF"/>
              </a:solidFill>
              <a:latin typeface="Arial Narrow"/>
              <a:cs typeface="Arial Narrow"/>
            </a:endParaRPr>
          </a:p>
          <a:p>
            <a:pPr algn="ctr"/>
            <a:endParaRPr lang="en-US" sz="3200" dirty="0">
              <a:solidFill>
                <a:srgbClr val="0000FF"/>
              </a:solidFill>
              <a:latin typeface="Arial Narrow"/>
              <a:cs typeface="Arial Narrow"/>
            </a:endParaRPr>
          </a:p>
        </p:txBody>
      </p:sp>
      <p:pic>
        <p:nvPicPr>
          <p:cNvPr id="7" name="Picture 6" descr="http://upload.wikimedia.org/wikipedia/commons/thumb/d/dd/CAP_Exceptional_Service_Award.png/150px-CAP_Exceptional_Service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750274" y="2423493"/>
            <a:ext cx="1426210" cy="450215"/>
          </a:xfrm>
          <a:prstGeom prst="rect">
            <a:avLst/>
          </a:prstGeom>
          <a:noFill/>
          <a:ln w="50800" cmpd="thickThin">
            <a:solidFill>
              <a:schemeClr val="tx1"/>
            </a:solidFill>
          </a:ln>
        </p:spPr>
      </p:pic>
      <p:sp>
        <p:nvSpPr>
          <p:cNvPr id="4" name="Rectangle 3"/>
          <p:cNvSpPr/>
          <p:nvPr/>
        </p:nvSpPr>
        <p:spPr>
          <a:xfrm>
            <a:off x="3243072" y="2969629"/>
            <a:ext cx="2627784" cy="307777"/>
          </a:xfrm>
          <a:prstGeom prst="rect">
            <a:avLst/>
          </a:prstGeom>
        </p:spPr>
        <p:txBody>
          <a:bodyPr wrap="square">
            <a:spAutoFit/>
          </a:bodyPr>
          <a:lstStyle/>
          <a:p>
            <a:r>
              <a:rPr lang="en-US" sz="1400" dirty="0">
                <a:latin typeface="Arial Narrow"/>
                <a:cs typeface="Arial Narrow"/>
              </a:rPr>
              <a:t>Exceptional Service Award ribbon</a:t>
            </a:r>
            <a:r>
              <a:rPr lang="en-US" sz="1400" dirty="0" smtClean="0">
                <a:effectLst/>
                <a:latin typeface="Arial Narrow"/>
                <a:cs typeface="Arial Narrow"/>
              </a:rPr>
              <a:t> </a:t>
            </a:r>
            <a:endParaRPr lang="en-US" sz="1400" dirty="0">
              <a:latin typeface="Arial Narrow"/>
              <a:cs typeface="Arial Narrow"/>
            </a:endParaRPr>
          </a:p>
        </p:txBody>
      </p:sp>
      <p:sp>
        <p:nvSpPr>
          <p:cNvPr id="6" name="Rectangle 5"/>
          <p:cNvSpPr/>
          <p:nvPr/>
        </p:nvSpPr>
        <p:spPr>
          <a:xfrm>
            <a:off x="457200" y="3313470"/>
            <a:ext cx="8140562" cy="3200876"/>
          </a:xfrm>
          <a:prstGeom prst="rect">
            <a:avLst/>
          </a:prstGeom>
        </p:spPr>
        <p:txBody>
          <a:bodyPr wrap="square">
            <a:spAutoFit/>
          </a:bodyPr>
          <a:lstStyle/>
          <a:p>
            <a:endParaRPr lang="en-US" sz="2400" dirty="0" smtClean="0">
              <a:latin typeface="Arial Narrow"/>
              <a:cs typeface="Arial Narrow"/>
            </a:endParaRPr>
          </a:p>
          <a:p>
            <a:pPr>
              <a:spcAft>
                <a:spcPts val="1200"/>
              </a:spcAft>
            </a:pPr>
            <a:r>
              <a:rPr lang="en-US" sz="2400" dirty="0" smtClean="0">
                <a:latin typeface="Arial Narrow"/>
                <a:cs typeface="Arial Narrow"/>
              </a:rPr>
              <a:t>The </a:t>
            </a:r>
            <a:r>
              <a:rPr lang="en-US" sz="2400" i="1" dirty="0">
                <a:solidFill>
                  <a:srgbClr val="305EE0"/>
                </a:solidFill>
                <a:latin typeface="Arial Narrow"/>
                <a:cs typeface="Arial Narrow"/>
              </a:rPr>
              <a:t>Exceptional Service Award</a:t>
            </a:r>
            <a:r>
              <a:rPr lang="en-US" sz="2400" dirty="0">
                <a:solidFill>
                  <a:srgbClr val="305EE0"/>
                </a:solidFill>
                <a:latin typeface="Arial Narrow"/>
                <a:cs typeface="Arial Narrow"/>
              </a:rPr>
              <a:t> </a:t>
            </a:r>
            <a:r>
              <a:rPr lang="en-US" sz="2400" dirty="0">
                <a:latin typeface="Arial Narrow"/>
                <a:cs typeface="Arial Narrow"/>
              </a:rPr>
              <a:t>is presented to Civil Air Patrol members who provide </a:t>
            </a:r>
            <a:r>
              <a:rPr lang="en-US" sz="2000" b="1" i="1" dirty="0">
                <a:solidFill>
                  <a:srgbClr val="305EE0"/>
                </a:solidFill>
                <a:latin typeface="Arial Narrow"/>
                <a:cs typeface="Arial Narrow"/>
              </a:rPr>
              <a:t>"exceptionally outstanding service to CAP...while serving in any capacity with CAP." </a:t>
            </a:r>
            <a:endParaRPr lang="en-US" sz="2000" b="1" i="1" dirty="0" smtClean="0">
              <a:solidFill>
                <a:srgbClr val="305EE0"/>
              </a:solidFill>
              <a:latin typeface="Arial Narrow"/>
              <a:cs typeface="Arial Narrow"/>
            </a:endParaRPr>
          </a:p>
          <a:p>
            <a:pPr marL="342900" lvl="0" indent="-342900">
              <a:buFont typeface="Arial" pitchFamily="34" charset="0"/>
              <a:buChar char="•"/>
            </a:pPr>
            <a:r>
              <a:rPr lang="en-US" sz="2400" dirty="0">
                <a:latin typeface="Arial Narrow"/>
                <a:cs typeface="Arial Narrow"/>
              </a:rPr>
              <a:t>The award regulations make clear that the duty should carry the responsibility for completion of a major project at the region level or wing level.</a:t>
            </a:r>
          </a:p>
          <a:p>
            <a:endParaRPr lang="en-US" sz="2400" dirty="0">
              <a:latin typeface="Arial Narrow"/>
              <a:cs typeface="Arial Narrow"/>
            </a:endParaRPr>
          </a:p>
        </p:txBody>
      </p:sp>
    </p:spTree>
    <p:extLst>
      <p:ext uri="{BB962C8B-B14F-4D97-AF65-F5344CB8AC3E}">
        <p14:creationId xmlns:p14="http://schemas.microsoft.com/office/powerpoint/2010/main" val="1853334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609547"/>
            <a:ext cx="8229600" cy="461665"/>
          </a:xfrm>
          <a:prstGeom prst="rect">
            <a:avLst/>
          </a:prstGeom>
          <a:noFill/>
        </p:spPr>
        <p:txBody>
          <a:bodyPr wrap="square" rtlCol="0">
            <a:spAutoFit/>
          </a:bodyPr>
          <a:lstStyle/>
          <a:p>
            <a:pPr algn="ctr"/>
            <a:r>
              <a:rPr lang="en-US" sz="2400" i="1" dirty="0" smtClean="0">
                <a:solidFill>
                  <a:srgbClr val="0000FF"/>
                </a:solidFill>
                <a:latin typeface="Arial Narrow"/>
                <a:cs typeface="Arial Narrow"/>
              </a:rPr>
              <a:t>Exceptional Service Award (Cont)</a:t>
            </a:r>
            <a:endParaRPr lang="en-US" sz="2400" i="1" dirty="0">
              <a:solidFill>
                <a:srgbClr val="0000FF"/>
              </a:solidFill>
              <a:latin typeface="Arial Narrow"/>
              <a:cs typeface="Arial Narrow"/>
            </a:endParaRPr>
          </a:p>
        </p:txBody>
      </p:sp>
      <p:sp>
        <p:nvSpPr>
          <p:cNvPr id="4" name="Rectangle 3"/>
          <p:cNvSpPr/>
          <p:nvPr/>
        </p:nvSpPr>
        <p:spPr>
          <a:xfrm>
            <a:off x="430772" y="2474119"/>
            <a:ext cx="8203172" cy="1938992"/>
          </a:xfrm>
          <a:prstGeom prst="rect">
            <a:avLst/>
          </a:prstGeom>
        </p:spPr>
        <p:txBody>
          <a:bodyPr wrap="square">
            <a:spAutoFit/>
          </a:bodyPr>
          <a:lstStyle/>
          <a:p>
            <a:pPr marL="342900" lvl="0" indent="-342900" algn="just">
              <a:buFont typeface="Arial" pitchFamily="34" charset="0"/>
              <a:buChar char="•"/>
            </a:pPr>
            <a:r>
              <a:rPr lang="en-US" sz="2400" dirty="0" smtClean="0">
                <a:latin typeface="Arial Narrow"/>
                <a:cs typeface="Arial Narrow"/>
              </a:rPr>
              <a:t>Any </a:t>
            </a:r>
            <a:r>
              <a:rPr lang="en-US" sz="2400" dirty="0">
                <a:latin typeface="Arial Narrow"/>
                <a:cs typeface="Arial Narrow"/>
              </a:rPr>
              <a:t>CAP member may nominate another cadet or officer for the </a:t>
            </a:r>
            <a:r>
              <a:rPr lang="en-US" sz="2400" i="1" dirty="0" smtClean="0">
                <a:solidFill>
                  <a:srgbClr val="305EE0"/>
                </a:solidFill>
                <a:latin typeface="Arial Narrow"/>
                <a:cs typeface="Arial Narrow"/>
              </a:rPr>
              <a:t>Exceptional </a:t>
            </a:r>
            <a:r>
              <a:rPr lang="en-US" sz="2400" i="1" dirty="0">
                <a:solidFill>
                  <a:srgbClr val="305EE0"/>
                </a:solidFill>
                <a:latin typeface="Arial Narrow"/>
                <a:cs typeface="Arial Narrow"/>
              </a:rPr>
              <a:t>S</a:t>
            </a:r>
            <a:r>
              <a:rPr lang="en-US" sz="2400" i="1" dirty="0" smtClean="0">
                <a:solidFill>
                  <a:srgbClr val="305EE0"/>
                </a:solidFill>
                <a:latin typeface="Arial Narrow"/>
                <a:cs typeface="Arial Narrow"/>
              </a:rPr>
              <a:t>ervice </a:t>
            </a:r>
            <a:r>
              <a:rPr lang="en-US" sz="2400" i="1" dirty="0">
                <a:solidFill>
                  <a:srgbClr val="305EE0"/>
                </a:solidFill>
                <a:latin typeface="Arial Narrow"/>
                <a:cs typeface="Arial Narrow"/>
              </a:rPr>
              <a:t>A</a:t>
            </a:r>
            <a:r>
              <a:rPr lang="en-US" sz="2400" i="1" dirty="0" smtClean="0">
                <a:solidFill>
                  <a:srgbClr val="305EE0"/>
                </a:solidFill>
                <a:latin typeface="Arial Narrow"/>
                <a:cs typeface="Arial Narrow"/>
              </a:rPr>
              <a:t>ward</a:t>
            </a:r>
            <a:r>
              <a:rPr lang="en-US" sz="2400" dirty="0">
                <a:latin typeface="Arial Narrow"/>
                <a:cs typeface="Arial Narrow"/>
              </a:rPr>
              <a:t>, but the duty must involve the fulfillment of a duty that greatly benefits the region or wing.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All nominations must be approved by the region commander.</a:t>
            </a:r>
          </a:p>
        </p:txBody>
      </p:sp>
    </p:spTree>
    <p:extLst>
      <p:ext uri="{BB962C8B-B14F-4D97-AF65-F5344CB8AC3E}">
        <p14:creationId xmlns:p14="http://schemas.microsoft.com/office/powerpoint/2010/main" val="1119736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3">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532800676"/>
              </p:ext>
            </p:extLst>
          </p:nvPr>
        </p:nvGraphicFramePr>
        <p:xfrm>
          <a:off x="1143000" y="1654485"/>
          <a:ext cx="6858000" cy="1397000"/>
        </p:xfrm>
        <a:graphic>
          <a:graphicData uri="http://schemas.openxmlformats.org/presentationml/2006/ole">
            <mc:AlternateContent xmlns:mc="http://schemas.openxmlformats.org/markup-compatibility/2006">
              <mc:Choice xmlns:v="urn:schemas-microsoft-com:vml" Requires="v">
                <p:oleObj spid="_x0000_s3162" name="Document" r:id="rId5" imgW="6858000" imgH="1397000" progId="Word.Document.12">
                  <p:embed/>
                </p:oleObj>
              </mc:Choice>
              <mc:Fallback>
                <p:oleObj name="Document" r:id="rId5" imgW="6858000" imgH="1397000" progId="Word.Document.12">
                  <p:embed/>
                  <p:pic>
                    <p:nvPicPr>
                      <p:cNvPr id="0" name=""/>
                      <p:cNvPicPr/>
                      <p:nvPr/>
                    </p:nvPicPr>
                    <p:blipFill>
                      <a:blip r:embed="rId6"/>
                      <a:stretch>
                        <a:fillRect/>
                      </a:stretch>
                    </p:blipFill>
                    <p:spPr>
                      <a:xfrm>
                        <a:off x="1143000" y="1654485"/>
                        <a:ext cx="6858000" cy="1397000"/>
                      </a:xfrm>
                      <a:prstGeom prst="rect">
                        <a:avLst/>
                      </a:prstGeom>
                    </p:spPr>
                  </p:pic>
                </p:oleObj>
              </mc:Fallback>
            </mc:AlternateContent>
          </a:graphicData>
        </a:graphic>
      </p:graphicFrame>
      <p:sp>
        <p:nvSpPr>
          <p:cNvPr id="4" name="Rectangle 3"/>
          <p:cNvSpPr/>
          <p:nvPr/>
        </p:nvSpPr>
        <p:spPr>
          <a:xfrm>
            <a:off x="693503" y="3159267"/>
            <a:ext cx="7966869" cy="2462213"/>
          </a:xfrm>
          <a:prstGeom prst="rect">
            <a:avLst/>
          </a:prstGeom>
        </p:spPr>
        <p:txBody>
          <a:bodyPr wrap="square">
            <a:spAutoFit/>
          </a:bodyPr>
          <a:lstStyle/>
          <a:p>
            <a:pPr algn="just"/>
            <a:endParaRPr lang="en-US" sz="2400" dirty="0" smtClean="0">
              <a:latin typeface="Arial Narrow"/>
              <a:cs typeface="Arial Narrow"/>
            </a:endParaRPr>
          </a:p>
          <a:p>
            <a:pPr algn="just">
              <a:spcAft>
                <a:spcPts val="1200"/>
              </a:spcAft>
            </a:pPr>
            <a:r>
              <a:rPr lang="en-US" sz="2400" dirty="0" smtClean="0">
                <a:latin typeface="Arial Narrow"/>
                <a:cs typeface="Arial Narrow"/>
              </a:rPr>
              <a:t>The </a:t>
            </a:r>
            <a:r>
              <a:rPr lang="en-US" sz="2400" i="1" dirty="0">
                <a:solidFill>
                  <a:srgbClr val="305EE0"/>
                </a:solidFill>
                <a:latin typeface="Arial Narrow"/>
                <a:cs typeface="Arial Narrow"/>
              </a:rPr>
              <a:t>Meritorious Service Award</a:t>
            </a:r>
            <a:r>
              <a:rPr lang="en-US" sz="2400" dirty="0">
                <a:solidFill>
                  <a:srgbClr val="305EE0"/>
                </a:solidFill>
                <a:latin typeface="Arial Narrow"/>
                <a:cs typeface="Arial Narrow"/>
              </a:rPr>
              <a:t> </a:t>
            </a:r>
            <a:r>
              <a:rPr lang="en-US" sz="2400" dirty="0">
                <a:latin typeface="Arial Narrow"/>
                <a:cs typeface="Arial Narrow"/>
              </a:rPr>
              <a:t>is awarded for </a:t>
            </a:r>
            <a:r>
              <a:rPr lang="en-US" sz="2000" b="1" i="1" dirty="0">
                <a:solidFill>
                  <a:srgbClr val="305EE0"/>
                </a:solidFill>
                <a:latin typeface="Arial Narrow"/>
                <a:cs typeface="Arial Narrow"/>
              </a:rPr>
              <a:t>"outstanding achievement or meritorious service rendered specifically on behalf of CAP."</a:t>
            </a:r>
            <a:r>
              <a:rPr lang="en-US" sz="2400" b="1" i="1" dirty="0">
                <a:solidFill>
                  <a:srgbClr val="305EE0"/>
                </a:solidFill>
                <a:latin typeface="Arial Narrow"/>
                <a:cs typeface="Arial Narrow"/>
              </a:rPr>
              <a:t> </a:t>
            </a:r>
            <a:endParaRPr lang="en-US" sz="2400" b="1" i="1" dirty="0" smtClean="0">
              <a:solidFill>
                <a:srgbClr val="305EE0"/>
              </a:solidFill>
              <a:latin typeface="Arial Narrow"/>
              <a:cs typeface="Arial Narrow"/>
            </a:endParaRPr>
          </a:p>
          <a:p>
            <a:pPr lvl="0" algn="just"/>
            <a:r>
              <a:rPr lang="en-US" sz="2400" dirty="0">
                <a:latin typeface="Arial Narrow"/>
                <a:cs typeface="Arial Narrow"/>
              </a:rPr>
              <a:t>The regulations are quite clear that the simply performing one's normal duties very well will not automatically qualify a member for this award. </a:t>
            </a:r>
          </a:p>
        </p:txBody>
      </p:sp>
    </p:spTree>
    <p:extLst>
      <p:ext uri="{BB962C8B-B14F-4D97-AF65-F5344CB8AC3E}">
        <p14:creationId xmlns:p14="http://schemas.microsoft.com/office/powerpoint/2010/main" val="28812072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908762"/>
          </a:xfrm>
          <a:prstGeom prst="rect">
            <a:avLst/>
          </a:prstGeom>
          <a:noFill/>
        </p:spPr>
        <p:txBody>
          <a:bodyPr wrap="square" rtlCol="0">
            <a:spAutoFit/>
          </a:bodyPr>
          <a:lstStyle/>
          <a:p>
            <a:pPr algn="just"/>
            <a:r>
              <a:rPr lang="en-US" sz="2400" dirty="0">
                <a:latin typeface="Arial Narrow"/>
                <a:cs typeface="Arial Narrow"/>
              </a:rPr>
              <a:t>The awards and decorations of the Civil Air Patrol are designed to recognize . . </a:t>
            </a:r>
            <a:r>
              <a:rPr lang="en-US" sz="2400" dirty="0" smtClean="0">
                <a:latin typeface="Arial Narrow"/>
                <a:cs typeface="Arial Narrow"/>
              </a:rPr>
              <a:t>.</a:t>
            </a:r>
          </a:p>
          <a:p>
            <a:endParaRPr lang="en-US" sz="2400" dirty="0">
              <a:latin typeface="Arial Narrow"/>
              <a:cs typeface="Arial Narrow"/>
            </a:endParaRPr>
          </a:p>
          <a:p>
            <a:pPr marL="2628900" lvl="5" indent="-342900">
              <a:buFont typeface="Arial"/>
              <a:buChar char="•"/>
            </a:pPr>
            <a:r>
              <a:rPr lang="en-US" sz="2800" b="1" dirty="0" smtClean="0">
                <a:solidFill>
                  <a:srgbClr val="FF0000"/>
                </a:solidFill>
                <a:latin typeface="Arial Narrow"/>
                <a:cs typeface="Arial Narrow"/>
              </a:rPr>
              <a:t>Heroism</a:t>
            </a:r>
          </a:p>
          <a:p>
            <a:pPr lvl="5"/>
            <a:endParaRPr lang="en-US" sz="2800" dirty="0">
              <a:solidFill>
                <a:srgbClr val="FF0000"/>
              </a:solidFill>
              <a:latin typeface="Arial Narrow"/>
              <a:cs typeface="Arial Narrow"/>
            </a:endParaRPr>
          </a:p>
          <a:p>
            <a:pPr marL="2628900" lvl="5" indent="-342900">
              <a:buFont typeface="Arial"/>
              <a:buChar char="•"/>
            </a:pPr>
            <a:r>
              <a:rPr lang="en-US" sz="2800" b="1" dirty="0" smtClean="0">
                <a:solidFill>
                  <a:srgbClr val="FF0000"/>
                </a:solidFill>
                <a:latin typeface="Arial Narrow"/>
                <a:cs typeface="Arial Narrow"/>
              </a:rPr>
              <a:t>Service</a:t>
            </a:r>
          </a:p>
          <a:p>
            <a:pPr lvl="5"/>
            <a:endParaRPr lang="en-US" sz="2800" dirty="0">
              <a:solidFill>
                <a:srgbClr val="FF0000"/>
              </a:solidFill>
              <a:latin typeface="Arial Narrow"/>
              <a:cs typeface="Arial Narrow"/>
            </a:endParaRPr>
          </a:p>
          <a:p>
            <a:pPr marL="2628900" lvl="5" indent="-342900">
              <a:buFont typeface="Arial"/>
              <a:buChar char="•"/>
            </a:pPr>
            <a:r>
              <a:rPr lang="en-US" sz="2800" b="1" dirty="0">
                <a:solidFill>
                  <a:srgbClr val="FF0000"/>
                </a:solidFill>
                <a:latin typeface="Arial Narrow"/>
                <a:cs typeface="Arial Narrow"/>
              </a:rPr>
              <a:t>Program achievements</a:t>
            </a:r>
            <a:endParaRPr lang="en-US" sz="2800" dirty="0">
              <a:solidFill>
                <a:srgbClr val="FF0000"/>
              </a:solidFill>
              <a:latin typeface="Arial Narrow"/>
              <a:cs typeface="Arial Narrow"/>
            </a:endParaRPr>
          </a:p>
          <a:p>
            <a:endParaRPr lang="en-US" dirty="0" smtClean="0"/>
          </a:p>
          <a:p>
            <a:endParaRPr lang="en-US" dirty="0"/>
          </a:p>
        </p:txBody>
      </p:sp>
    </p:spTree>
    <p:extLst>
      <p:ext uri="{BB962C8B-B14F-4D97-AF65-F5344CB8AC3E}">
        <p14:creationId xmlns:p14="http://schemas.microsoft.com/office/powerpoint/2010/main" val="4292287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20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4" end="4"/>
                                            </p:txEl>
                                          </p:spTgt>
                                        </p:tgtEl>
                                        <p:attrNameLst>
                                          <p:attrName>style.visibility</p:attrName>
                                        </p:attrNameLst>
                                      </p:cBhvr>
                                      <p:to>
                                        <p:strVal val="visible"/>
                                      </p:to>
                                    </p:set>
                                    <p:animEffect transition="in" filter="fade">
                                      <p:cBhvr>
                                        <p:cTn id="12" dur="2000"/>
                                        <p:tgtEl>
                                          <p:spTgt spid="2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6" end="6"/>
                                            </p:txEl>
                                          </p:spTgt>
                                        </p:tgtEl>
                                        <p:attrNameLst>
                                          <p:attrName>style.visibility</p:attrName>
                                        </p:attrNameLst>
                                      </p:cBhvr>
                                      <p:to>
                                        <p:strVal val="visible"/>
                                      </p:to>
                                    </p:set>
                                    <p:animEffect transition="in" filter="fade">
                                      <p:cBhvr>
                                        <p:cTn id="17" dur="20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3" name="Rectangle 2"/>
          <p:cNvSpPr/>
          <p:nvPr/>
        </p:nvSpPr>
        <p:spPr>
          <a:xfrm>
            <a:off x="483628" y="1591123"/>
            <a:ext cx="8203172" cy="4693593"/>
          </a:xfrm>
          <a:prstGeom prst="rect">
            <a:avLst/>
          </a:prstGeom>
        </p:spPr>
        <p:txBody>
          <a:bodyPr wrap="square">
            <a:spAutoFit/>
          </a:bodyPr>
          <a:lstStyle/>
          <a:p>
            <a:pPr algn="ctr">
              <a:spcAft>
                <a:spcPts val="1800"/>
              </a:spcAft>
            </a:pPr>
            <a:r>
              <a:rPr lang="en-US" sz="2400" i="1" dirty="0">
                <a:solidFill>
                  <a:srgbClr val="0000FF"/>
                </a:solidFill>
                <a:latin typeface="Arial Narrow"/>
                <a:cs typeface="Arial Narrow"/>
              </a:rPr>
              <a:t>Meritorious Service </a:t>
            </a:r>
            <a:r>
              <a:rPr lang="en-US" sz="2400" i="1" dirty="0" smtClean="0">
                <a:solidFill>
                  <a:srgbClr val="0000FF"/>
                </a:solidFill>
                <a:latin typeface="Arial Narrow"/>
                <a:cs typeface="Arial Narrow"/>
              </a:rPr>
              <a:t>Award (Cont)</a:t>
            </a:r>
          </a:p>
          <a:p>
            <a:pPr marL="342900" lvl="0" indent="-342900" algn="just">
              <a:spcAft>
                <a:spcPts val="1200"/>
              </a:spcAft>
              <a:buFont typeface="Arial"/>
              <a:buChar char="•"/>
            </a:pPr>
            <a:r>
              <a:rPr lang="en-US" sz="2400" dirty="0" smtClean="0">
                <a:latin typeface="Arial Narrow"/>
                <a:cs typeface="Arial Narrow"/>
              </a:rPr>
              <a:t>This </a:t>
            </a:r>
            <a:r>
              <a:rPr lang="en-US" sz="2400" dirty="0">
                <a:latin typeface="Arial Narrow"/>
                <a:cs typeface="Arial Narrow"/>
              </a:rPr>
              <a:t>award is meant </a:t>
            </a:r>
            <a:r>
              <a:rPr lang="en-US" sz="2000" i="1" dirty="0">
                <a:solidFill>
                  <a:srgbClr val="305EE0"/>
                </a:solidFill>
                <a:latin typeface="Arial Narrow"/>
                <a:cs typeface="Arial Narrow"/>
              </a:rPr>
              <a:t>for "</a:t>
            </a:r>
            <a:r>
              <a:rPr lang="en-US" b="1" i="1" dirty="0">
                <a:solidFill>
                  <a:srgbClr val="305EE0"/>
                </a:solidFill>
                <a:latin typeface="Arial Narrow"/>
                <a:cs typeface="Arial Narrow"/>
              </a:rPr>
              <a:t>achievements and services which are clearly outstanding and unmistakably exceptional, though not worthy of the Distinguished Service Medal </a:t>
            </a:r>
            <a:r>
              <a:rPr lang="en-US" sz="2000" i="1" dirty="0">
                <a:solidFill>
                  <a:srgbClr val="305EE0"/>
                </a:solidFill>
                <a:latin typeface="Arial Narrow"/>
                <a:cs typeface="Arial Narrow"/>
              </a:rPr>
              <a:t>or the </a:t>
            </a:r>
            <a:r>
              <a:rPr lang="en-US" b="1" i="1" dirty="0">
                <a:solidFill>
                  <a:srgbClr val="305EE0"/>
                </a:solidFill>
                <a:latin typeface="Arial Narrow"/>
                <a:cs typeface="Arial Narrow"/>
              </a:rPr>
              <a:t>Exceptional Service </a:t>
            </a:r>
            <a:r>
              <a:rPr lang="en-US" b="1" i="1" dirty="0" smtClean="0">
                <a:solidFill>
                  <a:srgbClr val="305EE0"/>
                </a:solidFill>
                <a:latin typeface="Arial Narrow"/>
                <a:cs typeface="Arial Narrow"/>
              </a:rPr>
              <a:t>Award</a:t>
            </a:r>
            <a:r>
              <a:rPr lang="en-US" sz="2000" i="1" dirty="0" smtClean="0">
                <a:solidFill>
                  <a:srgbClr val="305EE0"/>
                </a:solidFill>
                <a:latin typeface="Arial Narrow"/>
                <a:cs typeface="Arial Narrow"/>
              </a:rPr>
              <a:t>”. </a:t>
            </a:r>
            <a:endParaRPr lang="en-US" sz="2400" i="1" dirty="0">
              <a:solidFill>
                <a:srgbClr val="305EE0"/>
              </a:solidFill>
              <a:latin typeface="Arial Narrow"/>
              <a:cs typeface="Arial Narrow"/>
            </a:endParaRPr>
          </a:p>
          <a:p>
            <a:pPr marL="342900" lvl="0" indent="-342900" algn="just">
              <a:spcAft>
                <a:spcPts val="1200"/>
              </a:spcAft>
              <a:buFont typeface="Arial"/>
              <a:buChar char="•"/>
            </a:pPr>
            <a:r>
              <a:rPr lang="en-US" sz="2400" dirty="0">
                <a:latin typeface="Arial Narrow"/>
                <a:cs typeface="Arial Narrow"/>
              </a:rPr>
              <a:t>When the award is made to individuals who are part of an exceptionally successful group of CAP members, the regulation states that the </a:t>
            </a:r>
            <a:r>
              <a:rPr lang="en-US" sz="2400" i="1" dirty="0">
                <a:solidFill>
                  <a:srgbClr val="305EE0"/>
                </a:solidFill>
                <a:latin typeface="Arial Narrow"/>
                <a:cs typeface="Arial Narrow"/>
              </a:rPr>
              <a:t>Meritorious Service Award </a:t>
            </a:r>
            <a:r>
              <a:rPr lang="en-US" sz="2400" dirty="0">
                <a:latin typeface="Arial Narrow"/>
                <a:cs typeface="Arial Narrow"/>
              </a:rPr>
              <a:t>should be presented only to those members whose efforts were clearly integral to the success of the program. </a:t>
            </a:r>
          </a:p>
          <a:p>
            <a:pPr marL="342900" lvl="0" indent="-342900" algn="just">
              <a:buFont typeface="Arial"/>
              <a:buChar char="•"/>
            </a:pPr>
            <a:r>
              <a:rPr lang="en-US" sz="2400" dirty="0">
                <a:latin typeface="Arial Narrow"/>
                <a:cs typeface="Arial Narrow"/>
              </a:rPr>
              <a:t>All nominations for this award must be approved by the region commander. </a:t>
            </a:r>
          </a:p>
        </p:txBody>
      </p:sp>
    </p:spTree>
    <p:extLst>
      <p:ext uri="{BB962C8B-B14F-4D97-AF65-F5344CB8AC3E}">
        <p14:creationId xmlns:p14="http://schemas.microsoft.com/office/powerpoint/2010/main" val="944449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3" name="Rectangle 2"/>
          <p:cNvSpPr/>
          <p:nvPr/>
        </p:nvSpPr>
        <p:spPr>
          <a:xfrm>
            <a:off x="635015" y="1611823"/>
            <a:ext cx="7954392" cy="1077218"/>
          </a:xfrm>
          <a:prstGeom prst="rect">
            <a:avLst/>
          </a:prstGeom>
        </p:spPr>
        <p:txBody>
          <a:bodyPr wrap="square">
            <a:spAutoFit/>
          </a:bodyPr>
          <a:lstStyle/>
          <a:p>
            <a:pPr algn="ctr"/>
            <a:r>
              <a:rPr lang="en-US" sz="3200" i="1" dirty="0">
                <a:solidFill>
                  <a:srgbClr val="0000FF"/>
                </a:solidFill>
              </a:rPr>
              <a:t>Commander's Commendation </a:t>
            </a:r>
            <a:r>
              <a:rPr lang="en-US" sz="3200" i="1" dirty="0" smtClean="0">
                <a:solidFill>
                  <a:srgbClr val="0000FF"/>
                </a:solidFill>
              </a:rPr>
              <a:t>Award</a:t>
            </a:r>
          </a:p>
          <a:p>
            <a:pPr algn="ctr"/>
            <a:r>
              <a:rPr lang="en-US" sz="3200" dirty="0" smtClean="0">
                <a:solidFill>
                  <a:srgbClr val="0000FF"/>
                </a:solidFill>
                <a:effectLst/>
              </a:rPr>
              <a:t> </a:t>
            </a:r>
            <a:endParaRPr lang="en-US" sz="3200" dirty="0">
              <a:solidFill>
                <a:srgbClr val="0000FF"/>
              </a:solidFill>
            </a:endParaRPr>
          </a:p>
        </p:txBody>
      </p:sp>
      <p:pic>
        <p:nvPicPr>
          <p:cNvPr id="7" name="Picture 6" descr="http://upload.wikimedia.org/wikipedia/commons/thumb/c/c9/CAP_Commander%27s_Commendation_Award.png/150px-CAP_Commander%27s_Commendation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58895" y="2238826"/>
            <a:ext cx="1426210" cy="450215"/>
          </a:xfrm>
          <a:prstGeom prst="rect">
            <a:avLst/>
          </a:prstGeom>
          <a:noFill/>
          <a:ln w="50800" cmpd="thickThin">
            <a:solidFill>
              <a:schemeClr val="tx1"/>
            </a:solidFill>
          </a:ln>
        </p:spPr>
      </p:pic>
      <p:sp>
        <p:nvSpPr>
          <p:cNvPr id="4" name="Rectangle 3"/>
          <p:cNvSpPr/>
          <p:nvPr/>
        </p:nvSpPr>
        <p:spPr>
          <a:xfrm>
            <a:off x="3156767" y="2718533"/>
            <a:ext cx="2816020" cy="276999"/>
          </a:xfrm>
          <a:prstGeom prst="rect">
            <a:avLst/>
          </a:prstGeom>
        </p:spPr>
        <p:txBody>
          <a:bodyPr wrap="none">
            <a:spAutoFit/>
          </a:bodyPr>
          <a:lstStyle/>
          <a:p>
            <a:r>
              <a:rPr lang="en-US" sz="1200" b="1" dirty="0">
                <a:latin typeface="Arial Narrow"/>
                <a:cs typeface="Arial Narrow"/>
              </a:rPr>
              <a:t>Commander's Commendation Award ribbon</a:t>
            </a:r>
            <a:r>
              <a:rPr lang="en-US" sz="1200" dirty="0" smtClean="0">
                <a:effectLst/>
                <a:latin typeface="Arial Narrow"/>
                <a:cs typeface="Arial Narrow"/>
              </a:rPr>
              <a:t> </a:t>
            </a:r>
            <a:endParaRPr lang="en-US" sz="1200" dirty="0">
              <a:latin typeface="Arial Narrow"/>
              <a:cs typeface="Arial Narrow"/>
            </a:endParaRPr>
          </a:p>
        </p:txBody>
      </p:sp>
      <p:sp>
        <p:nvSpPr>
          <p:cNvPr id="6" name="Rectangle 5"/>
          <p:cNvSpPr/>
          <p:nvPr/>
        </p:nvSpPr>
        <p:spPr>
          <a:xfrm>
            <a:off x="457199" y="3171003"/>
            <a:ext cx="8132207" cy="2065117"/>
          </a:xfrm>
          <a:prstGeom prst="rect">
            <a:avLst/>
          </a:prstGeom>
        </p:spPr>
        <p:txBody>
          <a:bodyPr wrap="square">
            <a:spAutoFit/>
          </a:bodyPr>
          <a:lstStyle/>
          <a:p>
            <a:pPr algn="just">
              <a:lnSpc>
                <a:spcPct val="150000"/>
              </a:lnSpc>
            </a:pPr>
            <a:r>
              <a:rPr lang="en-US" sz="2400" dirty="0">
                <a:latin typeface="Arial Narrow"/>
                <a:cs typeface="Arial Narrow"/>
              </a:rPr>
              <a:t>The </a:t>
            </a:r>
            <a:r>
              <a:rPr lang="en-US" sz="2400" i="1" dirty="0">
                <a:solidFill>
                  <a:srgbClr val="305EE0"/>
                </a:solidFill>
                <a:latin typeface="Arial Narrow"/>
                <a:cs typeface="Arial Narrow"/>
              </a:rPr>
              <a:t>Commander's Commendation Award </a:t>
            </a:r>
            <a:r>
              <a:rPr lang="en-US" sz="2400" dirty="0">
                <a:latin typeface="Arial Narrow"/>
                <a:cs typeface="Arial Narrow"/>
              </a:rPr>
              <a:t>is presented to Civil Air Patrol members for </a:t>
            </a:r>
            <a:r>
              <a:rPr lang="en-US" sz="2000" b="1" i="1" dirty="0">
                <a:solidFill>
                  <a:srgbClr val="305EE0"/>
                </a:solidFill>
                <a:latin typeface="Arial Narrow"/>
                <a:cs typeface="Arial Narrow"/>
              </a:rPr>
              <a:t>"outstanding duty performance where achievements and services are clearly and unmistakably exceptional when compared to similar achievements and service of members of like rank and responsibility." </a:t>
            </a:r>
            <a:endParaRPr lang="en-US" sz="2400" b="1" i="1" dirty="0">
              <a:solidFill>
                <a:srgbClr val="305EE0"/>
              </a:solidFill>
              <a:latin typeface="Arial Narrow"/>
              <a:cs typeface="Arial Narrow"/>
            </a:endParaRPr>
          </a:p>
        </p:txBody>
      </p:sp>
    </p:spTree>
    <p:extLst>
      <p:ext uri="{BB962C8B-B14F-4D97-AF65-F5344CB8AC3E}">
        <p14:creationId xmlns:p14="http://schemas.microsoft.com/office/powerpoint/2010/main" val="11680579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52737" y="175470"/>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782308"/>
            <a:ext cx="8229600" cy="369332"/>
          </a:xfrm>
          <a:prstGeom prst="rect">
            <a:avLst/>
          </a:prstGeom>
          <a:noFill/>
        </p:spPr>
        <p:txBody>
          <a:bodyPr wrap="square" rtlCol="0">
            <a:spAutoFit/>
          </a:bodyPr>
          <a:lstStyle/>
          <a:p>
            <a:endParaRPr lang="en-US" dirty="0"/>
          </a:p>
        </p:txBody>
      </p:sp>
      <p:sp>
        <p:nvSpPr>
          <p:cNvPr id="3" name="Rectangle 2"/>
          <p:cNvSpPr/>
          <p:nvPr/>
        </p:nvSpPr>
        <p:spPr>
          <a:xfrm>
            <a:off x="1967063" y="1619700"/>
            <a:ext cx="5145831" cy="461665"/>
          </a:xfrm>
          <a:prstGeom prst="rect">
            <a:avLst/>
          </a:prstGeom>
        </p:spPr>
        <p:txBody>
          <a:bodyPr wrap="none">
            <a:spAutoFit/>
          </a:bodyPr>
          <a:lstStyle/>
          <a:p>
            <a:pPr algn="ctr"/>
            <a:r>
              <a:rPr lang="en-US" sz="2400" i="1" dirty="0">
                <a:solidFill>
                  <a:srgbClr val="0000FF"/>
                </a:solidFill>
                <a:latin typeface="Arial Narrow"/>
                <a:cs typeface="Arial Narrow"/>
              </a:rPr>
              <a:t>Commander's Commendation </a:t>
            </a:r>
            <a:r>
              <a:rPr lang="en-US" sz="2400" i="1" dirty="0" smtClean="0">
                <a:solidFill>
                  <a:srgbClr val="0000FF"/>
                </a:solidFill>
                <a:latin typeface="Arial Narrow"/>
                <a:cs typeface="Arial Narrow"/>
              </a:rPr>
              <a:t>Award (Cont)</a:t>
            </a:r>
            <a:r>
              <a:rPr lang="en-US" sz="2400" dirty="0" smtClean="0">
                <a:solidFill>
                  <a:srgbClr val="0000FF"/>
                </a:solidFill>
                <a:effectLst/>
                <a:latin typeface="Arial Narrow"/>
                <a:cs typeface="Arial Narrow"/>
              </a:rPr>
              <a:t> </a:t>
            </a:r>
            <a:endParaRPr lang="en-US" sz="2400" dirty="0">
              <a:solidFill>
                <a:srgbClr val="0000FF"/>
              </a:solidFill>
              <a:latin typeface="Arial Narrow"/>
              <a:cs typeface="Arial Narrow"/>
            </a:endParaRPr>
          </a:p>
        </p:txBody>
      </p:sp>
      <p:sp>
        <p:nvSpPr>
          <p:cNvPr id="4" name="Rectangle 3"/>
          <p:cNvSpPr/>
          <p:nvPr/>
        </p:nvSpPr>
        <p:spPr>
          <a:xfrm>
            <a:off x="457200" y="2196697"/>
            <a:ext cx="8115496" cy="4154984"/>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As in the case of the </a:t>
            </a:r>
            <a:r>
              <a:rPr lang="en-US" sz="2400" i="1" dirty="0">
                <a:latin typeface="Arial Narrow"/>
                <a:cs typeface="Arial Narrow"/>
              </a:rPr>
              <a:t>Meritorious Service Award</a:t>
            </a:r>
            <a:r>
              <a:rPr lang="en-US" sz="2400" dirty="0">
                <a:latin typeface="Arial Narrow"/>
                <a:cs typeface="Arial Narrow"/>
              </a:rPr>
              <a:t>, when an award is made to individuals who are part of an exceptionally successful group of CAP members, the regulation states that the </a:t>
            </a:r>
            <a:r>
              <a:rPr lang="en-US" sz="2400" i="1" dirty="0">
                <a:solidFill>
                  <a:srgbClr val="305EE0"/>
                </a:solidFill>
                <a:latin typeface="Arial Narrow"/>
                <a:cs typeface="Arial Narrow"/>
              </a:rPr>
              <a:t>Commander's Commendation Award</a:t>
            </a:r>
            <a:r>
              <a:rPr lang="en-US" sz="2400" dirty="0">
                <a:latin typeface="Arial Narrow"/>
                <a:cs typeface="Arial Narrow"/>
              </a:rPr>
              <a:t> should be presented only to those members whose efforts were clearly integral to the success of the program.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The </a:t>
            </a:r>
            <a:r>
              <a:rPr lang="en-US" sz="2400" i="1" dirty="0">
                <a:solidFill>
                  <a:srgbClr val="305EE0"/>
                </a:solidFill>
                <a:latin typeface="Arial Narrow"/>
                <a:cs typeface="Arial Narrow"/>
              </a:rPr>
              <a:t>Commander's Commendation Award </a:t>
            </a:r>
            <a:r>
              <a:rPr lang="en-US" sz="2400" dirty="0">
                <a:latin typeface="Arial Narrow"/>
                <a:cs typeface="Arial Narrow"/>
              </a:rPr>
              <a:t>differs from the </a:t>
            </a:r>
            <a:r>
              <a:rPr lang="en-US" sz="2400" i="1" dirty="0">
                <a:latin typeface="Arial Narrow"/>
                <a:cs typeface="Arial Narrow"/>
              </a:rPr>
              <a:t>Exceptional Service Award </a:t>
            </a:r>
            <a:r>
              <a:rPr lang="en-US" sz="2400" dirty="0">
                <a:latin typeface="Arial Narrow"/>
                <a:cs typeface="Arial Narrow"/>
              </a:rPr>
              <a:t>and the </a:t>
            </a:r>
            <a:r>
              <a:rPr lang="en-US" sz="2400" i="1" dirty="0">
                <a:latin typeface="Arial Narrow"/>
                <a:cs typeface="Arial Narrow"/>
              </a:rPr>
              <a:t>Meritorious Service Award </a:t>
            </a:r>
            <a:r>
              <a:rPr lang="en-US" sz="2400" dirty="0">
                <a:latin typeface="Arial Narrow"/>
                <a:cs typeface="Arial Narrow"/>
              </a:rPr>
              <a:t>in that the former does not require the performance "achievements and services significantly above and beyond normal duty performance."</a:t>
            </a:r>
          </a:p>
        </p:txBody>
      </p:sp>
    </p:spTree>
    <p:extLst>
      <p:ext uri="{BB962C8B-B14F-4D97-AF65-F5344CB8AC3E}">
        <p14:creationId xmlns:p14="http://schemas.microsoft.com/office/powerpoint/2010/main" val="339997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4" name="Rectangle 3"/>
          <p:cNvSpPr/>
          <p:nvPr/>
        </p:nvSpPr>
        <p:spPr>
          <a:xfrm>
            <a:off x="2062402" y="1652550"/>
            <a:ext cx="5019195" cy="461665"/>
          </a:xfrm>
          <a:prstGeom prst="rect">
            <a:avLst/>
          </a:prstGeom>
        </p:spPr>
        <p:txBody>
          <a:bodyPr wrap="none">
            <a:spAutoFit/>
          </a:bodyPr>
          <a:lstStyle/>
          <a:p>
            <a:r>
              <a:rPr lang="en-US" sz="2400" i="1" dirty="0">
                <a:solidFill>
                  <a:srgbClr val="0000FF"/>
                </a:solidFill>
                <a:latin typeface="Arial Narrow"/>
                <a:cs typeface="Arial Narrow"/>
              </a:rPr>
              <a:t>Commander's Commendation Award (cont)</a:t>
            </a:r>
            <a:endParaRPr lang="en-US" sz="2400" dirty="0">
              <a:solidFill>
                <a:srgbClr val="0000FF"/>
              </a:solidFill>
              <a:latin typeface="Arial Narrow"/>
              <a:cs typeface="Arial Narrow"/>
            </a:endParaRPr>
          </a:p>
        </p:txBody>
      </p:sp>
      <p:sp>
        <p:nvSpPr>
          <p:cNvPr id="5" name="Rectangle 4"/>
          <p:cNvSpPr/>
          <p:nvPr/>
        </p:nvSpPr>
        <p:spPr>
          <a:xfrm>
            <a:off x="534749" y="2243807"/>
            <a:ext cx="8054658" cy="3354765"/>
          </a:xfrm>
          <a:prstGeom prst="rect">
            <a:avLst/>
          </a:prstGeom>
        </p:spPr>
        <p:txBody>
          <a:bodyPr wrap="square">
            <a:spAutoFit/>
          </a:bodyPr>
          <a:lstStyle/>
          <a:p>
            <a:pPr marL="285750" lvl="0" indent="-285750" algn="just">
              <a:spcAft>
                <a:spcPts val="1200"/>
              </a:spcAft>
              <a:buFont typeface="Arial"/>
              <a:buChar char="•"/>
            </a:pPr>
            <a:r>
              <a:rPr lang="en-US" sz="2400" dirty="0">
                <a:latin typeface="Arial Narrow"/>
                <a:cs typeface="Arial Narrow"/>
              </a:rPr>
              <a:t>Nominations for this award may be approved by and the award may be presented by either a wing, region, or national commander.  </a:t>
            </a:r>
            <a:r>
              <a:rPr lang="en-US" sz="2400" dirty="0" smtClean="0">
                <a:latin typeface="Arial Narrow"/>
                <a:cs typeface="Arial Narrow"/>
              </a:rPr>
              <a:t>In </a:t>
            </a:r>
            <a:r>
              <a:rPr lang="en-US" sz="2400" dirty="0">
                <a:latin typeface="Arial Narrow"/>
                <a:cs typeface="Arial Narrow"/>
              </a:rPr>
              <a:t>each case, the award is slightly different depending on the authority by whom it is approved:</a:t>
            </a:r>
          </a:p>
          <a:p>
            <a:pPr marL="800100" lvl="1" indent="-342900" algn="just">
              <a:spcAft>
                <a:spcPts val="1200"/>
              </a:spcAft>
              <a:buFont typeface="Courier New"/>
              <a:buChar char="o"/>
            </a:pPr>
            <a:r>
              <a:rPr lang="en-US" sz="2400" dirty="0">
                <a:latin typeface="Arial Narrow"/>
                <a:cs typeface="Arial Narrow"/>
              </a:rPr>
              <a:t>The basic ribbon is awarded to members who earn the award as authorized by their wing commander</a:t>
            </a:r>
          </a:p>
          <a:p>
            <a:pPr marL="800100" lvl="1" indent="-342900" algn="just">
              <a:buFont typeface="Courier New"/>
              <a:buChar char="o"/>
            </a:pPr>
            <a:r>
              <a:rPr lang="en-US" sz="2400" dirty="0">
                <a:latin typeface="Arial Narrow"/>
                <a:cs typeface="Arial Narrow"/>
              </a:rPr>
              <a:t>A bronze star </a:t>
            </a:r>
            <a:r>
              <a:rPr lang="en-US" sz="2400" dirty="0" smtClean="0">
                <a:latin typeface="Arial Narrow"/>
                <a:cs typeface="Arial Narrow"/>
              </a:rPr>
              <a:t>     is </a:t>
            </a:r>
            <a:r>
              <a:rPr lang="en-US" sz="2400" dirty="0">
                <a:latin typeface="Arial Narrow"/>
                <a:cs typeface="Arial Narrow"/>
              </a:rPr>
              <a:t>added to the ribbon when the award is authorized by the region </a:t>
            </a:r>
            <a:r>
              <a:rPr lang="en-US" sz="2400" dirty="0" smtClean="0">
                <a:latin typeface="Arial Narrow"/>
                <a:cs typeface="Arial Narrow"/>
              </a:rPr>
              <a:t>commander</a:t>
            </a:r>
            <a:endParaRPr lang="en-US" sz="2400" dirty="0">
              <a:latin typeface="Arial Narrow"/>
              <a:cs typeface="Arial Narrow"/>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450" y="4749800"/>
            <a:ext cx="433070" cy="419100"/>
          </a:xfrm>
          <a:prstGeom prst="rect">
            <a:avLst/>
          </a:prstGeom>
        </p:spPr>
      </p:pic>
    </p:spTree>
    <p:extLst>
      <p:ext uri="{BB962C8B-B14F-4D97-AF65-F5344CB8AC3E}">
        <p14:creationId xmlns:p14="http://schemas.microsoft.com/office/powerpoint/2010/main" val="3393864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461665"/>
          </a:xfrm>
          <a:prstGeom prst="rect">
            <a:avLst/>
          </a:prstGeom>
          <a:noFill/>
        </p:spPr>
        <p:txBody>
          <a:bodyPr wrap="square" rtlCol="0">
            <a:spAutoFit/>
          </a:bodyPr>
          <a:lstStyle/>
          <a:p>
            <a:pPr algn="ctr"/>
            <a:r>
              <a:rPr lang="en-US" sz="2400" i="1" dirty="0" smtClean="0">
                <a:solidFill>
                  <a:srgbClr val="0000FF"/>
                </a:solidFill>
                <a:latin typeface="Arial Narrow"/>
                <a:cs typeface="Arial Narrow"/>
              </a:rPr>
              <a:t>Commander's Commendation Award (cont)</a:t>
            </a:r>
            <a:endParaRPr lang="en-US" sz="2400" dirty="0">
              <a:solidFill>
                <a:srgbClr val="0000FF"/>
              </a:solidFill>
              <a:latin typeface="Arial Narrow"/>
              <a:cs typeface="Arial Narrow"/>
            </a:endParaRPr>
          </a:p>
        </p:txBody>
      </p:sp>
      <p:sp>
        <p:nvSpPr>
          <p:cNvPr id="3" name="Rectangle 2"/>
          <p:cNvSpPr/>
          <p:nvPr/>
        </p:nvSpPr>
        <p:spPr>
          <a:xfrm>
            <a:off x="457200" y="2411950"/>
            <a:ext cx="8115496" cy="3046988"/>
          </a:xfrm>
          <a:prstGeom prst="rect">
            <a:avLst/>
          </a:prstGeom>
        </p:spPr>
        <p:txBody>
          <a:bodyPr wrap="square">
            <a:spAutoFit/>
          </a:bodyPr>
          <a:lstStyle/>
          <a:p>
            <a:pPr marL="285750" lvl="0" indent="-285750" algn="just">
              <a:buFont typeface="Arial"/>
              <a:buChar char="•"/>
            </a:pPr>
            <a:r>
              <a:rPr lang="en-US" sz="2400" dirty="0" smtClean="0"/>
              <a:t>A silver star      is added to the ribbon when the award is authorized by the National Commander</a:t>
            </a:r>
          </a:p>
          <a:p>
            <a:pPr lvl="0" algn="just"/>
            <a:endParaRPr lang="en-US" sz="2400" dirty="0" smtClean="0"/>
          </a:p>
          <a:p>
            <a:pPr marL="285750" lvl="0" indent="-285750" algn="just">
              <a:buFont typeface="Arial"/>
              <a:buChar char="•"/>
            </a:pPr>
            <a:r>
              <a:rPr lang="en-US" sz="2400" dirty="0" smtClean="0"/>
              <a:t>If a CAP member is presented with multiple awards, a clasp is place to the left (from the point of view of the wearer) of a silver or bronze star.   </a:t>
            </a:r>
          </a:p>
          <a:p>
            <a:pPr lvl="0" algn="just"/>
            <a:endParaRPr lang="en-US" sz="2400" dirty="0" smtClean="0"/>
          </a:p>
          <a:p>
            <a:pPr marL="285750" lvl="0" indent="-285750" algn="just">
              <a:buFont typeface="Arial"/>
              <a:buChar char="•"/>
            </a:pPr>
            <a:r>
              <a:rPr lang="en-US" sz="2400" dirty="0" smtClean="0"/>
              <a:t>Only one star of each type will be worn on this award. </a:t>
            </a:r>
            <a:endParaRPr lang="en-US" sz="2400" dirty="0">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853" y="2411949"/>
            <a:ext cx="409664" cy="3964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784" y="4357058"/>
            <a:ext cx="488949" cy="47317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901" y="4397176"/>
            <a:ext cx="470047" cy="470047"/>
          </a:xfrm>
          <a:prstGeom prst="rect">
            <a:avLst/>
          </a:prstGeom>
        </p:spPr>
      </p:pic>
    </p:spTree>
    <p:extLst>
      <p:ext uri="{BB962C8B-B14F-4D97-AF65-F5344CB8AC3E}">
        <p14:creationId xmlns:p14="http://schemas.microsoft.com/office/powerpoint/2010/main" val="904693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3">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3" name="Rectangle 2"/>
          <p:cNvSpPr/>
          <p:nvPr/>
        </p:nvSpPr>
        <p:spPr>
          <a:xfrm>
            <a:off x="2602460" y="1581046"/>
            <a:ext cx="3931802" cy="584776"/>
          </a:xfrm>
          <a:prstGeom prst="rect">
            <a:avLst/>
          </a:prstGeom>
        </p:spPr>
        <p:txBody>
          <a:bodyPr wrap="none">
            <a:spAutoFit/>
          </a:bodyPr>
          <a:lstStyle/>
          <a:p>
            <a:r>
              <a:rPr lang="en-US" sz="3200" i="1" dirty="0">
                <a:solidFill>
                  <a:srgbClr val="0000FF"/>
                </a:solidFill>
                <a:latin typeface="Arial Narrow"/>
                <a:cs typeface="Arial Narrow"/>
              </a:rPr>
              <a:t>CAP Achievement Award</a:t>
            </a:r>
            <a:endParaRPr lang="en-US" sz="3200" dirty="0">
              <a:solidFill>
                <a:srgbClr val="0000FF"/>
              </a:solidFill>
              <a:latin typeface="Arial Narrow"/>
              <a:cs typeface="Arial Narrow"/>
            </a:endParaRPr>
          </a:p>
        </p:txBody>
      </p:sp>
      <p:pic>
        <p:nvPicPr>
          <p:cNvPr id="7" name="Picture 6" descr="http://upload.wikimedia.org/wikipedia/commons/thumb/e/e7/CAP_Achievement_Award.png/150px-CAP_Achievement_Award.pn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858895" y="2318180"/>
            <a:ext cx="1426210" cy="450215"/>
          </a:xfrm>
          <a:prstGeom prst="rect">
            <a:avLst/>
          </a:prstGeom>
          <a:noFill/>
          <a:ln w="50800" cmpd="thickThin">
            <a:solidFill>
              <a:schemeClr val="tx1"/>
            </a:solidFill>
          </a:ln>
        </p:spPr>
      </p:pic>
      <p:sp>
        <p:nvSpPr>
          <p:cNvPr id="5" name="Rectangle 4"/>
          <p:cNvSpPr/>
          <p:nvPr/>
        </p:nvSpPr>
        <p:spPr>
          <a:xfrm>
            <a:off x="3690501" y="2877934"/>
            <a:ext cx="1811689" cy="276999"/>
          </a:xfrm>
          <a:prstGeom prst="rect">
            <a:avLst/>
          </a:prstGeom>
        </p:spPr>
        <p:txBody>
          <a:bodyPr wrap="none">
            <a:spAutoFit/>
          </a:bodyPr>
          <a:lstStyle/>
          <a:p>
            <a:r>
              <a:rPr lang="en-US" sz="1200" b="1" dirty="0">
                <a:latin typeface="Arial Narrow"/>
                <a:cs typeface="Arial Narrow"/>
              </a:rPr>
              <a:t>Achievement Award ribbon</a:t>
            </a:r>
            <a:r>
              <a:rPr lang="en-US" sz="1200" dirty="0" smtClean="0">
                <a:effectLst/>
                <a:latin typeface="Arial Narrow"/>
                <a:cs typeface="Arial Narrow"/>
              </a:rPr>
              <a:t> </a:t>
            </a:r>
            <a:endParaRPr lang="en-US" sz="1200" dirty="0">
              <a:latin typeface="Arial Narrow"/>
              <a:cs typeface="Arial Narrow"/>
            </a:endParaRPr>
          </a:p>
        </p:txBody>
      </p:sp>
      <p:sp>
        <p:nvSpPr>
          <p:cNvPr id="6" name="Rectangle 5"/>
          <p:cNvSpPr/>
          <p:nvPr/>
        </p:nvSpPr>
        <p:spPr>
          <a:xfrm>
            <a:off x="584882" y="3253496"/>
            <a:ext cx="8075490" cy="2985433"/>
          </a:xfrm>
          <a:prstGeom prst="rect">
            <a:avLst/>
          </a:prstGeom>
        </p:spPr>
        <p:txBody>
          <a:bodyPr wrap="square">
            <a:spAutoFit/>
          </a:bodyPr>
          <a:lstStyle/>
          <a:p>
            <a:pPr lvl="0" algn="just">
              <a:spcAft>
                <a:spcPts val="1200"/>
              </a:spcAft>
            </a:pPr>
            <a:r>
              <a:rPr lang="en-US" sz="2400" dirty="0">
                <a:latin typeface="Arial Narrow"/>
                <a:cs typeface="Arial Narrow"/>
              </a:rPr>
              <a:t>The intent of the award is to empower wing and group commanders with the ability to recommend and present achievement awards locally.  </a:t>
            </a:r>
          </a:p>
          <a:p>
            <a:pPr marL="342900" lvl="0" indent="-342900" algn="just">
              <a:spcAft>
                <a:spcPts val="1200"/>
              </a:spcAft>
              <a:buFont typeface="Arial"/>
              <a:buChar char="•"/>
            </a:pPr>
            <a:r>
              <a:rPr lang="en-US" sz="2400" dirty="0">
                <a:latin typeface="Arial Narrow"/>
                <a:cs typeface="Arial Narrow"/>
              </a:rPr>
              <a:t>The official regulations state this the </a:t>
            </a:r>
            <a:r>
              <a:rPr lang="en-US" sz="2400" dirty="0">
                <a:solidFill>
                  <a:srgbClr val="305EE0"/>
                </a:solidFill>
                <a:latin typeface="Arial Narrow"/>
                <a:cs typeface="Arial Narrow"/>
              </a:rPr>
              <a:t>Achievement Award </a:t>
            </a:r>
            <a:r>
              <a:rPr lang="en-US" sz="2400" dirty="0">
                <a:latin typeface="Arial Narrow"/>
                <a:cs typeface="Arial Narrow"/>
              </a:rPr>
              <a:t>is </a:t>
            </a:r>
            <a:r>
              <a:rPr lang="en-US" sz="2000" b="1" i="1" dirty="0">
                <a:solidFill>
                  <a:srgbClr val="305EE0"/>
                </a:solidFill>
                <a:latin typeface="Arial Narrow"/>
                <a:cs typeface="Arial Narrow"/>
              </a:rPr>
              <a:t>"presented for outstanding service to the unit, group, or wing</a:t>
            </a:r>
            <a:r>
              <a:rPr lang="en-US" sz="2000" b="1" i="1" dirty="0" smtClean="0">
                <a:solidFill>
                  <a:srgbClr val="305EE0"/>
                </a:solidFill>
                <a:latin typeface="Arial Narrow"/>
                <a:cs typeface="Arial Narrow"/>
              </a:rPr>
              <a:t>.” </a:t>
            </a:r>
            <a:endParaRPr lang="en-US" sz="2400" b="1" i="1" dirty="0">
              <a:solidFill>
                <a:srgbClr val="305EE0"/>
              </a:solidFill>
              <a:latin typeface="Arial Narrow"/>
              <a:cs typeface="Arial Narrow"/>
            </a:endParaRPr>
          </a:p>
          <a:p>
            <a:pPr marL="342900" lvl="0" indent="-342900" algn="just">
              <a:buFont typeface="Arial"/>
              <a:buChar char="•"/>
            </a:pPr>
            <a:r>
              <a:rPr lang="en-US" sz="2400" dirty="0" smtClean="0">
                <a:latin typeface="Arial Narrow"/>
                <a:cs typeface="Arial Narrow"/>
              </a:rPr>
              <a:t>The award </a:t>
            </a:r>
            <a:r>
              <a:rPr lang="en-US" sz="2400" dirty="0">
                <a:latin typeface="Arial Narrow"/>
                <a:cs typeface="Arial Narrow"/>
              </a:rPr>
              <a:t>may be approved by a group commander </a:t>
            </a:r>
            <a:r>
              <a:rPr lang="en-US" sz="2400" dirty="0" smtClean="0">
                <a:latin typeface="Arial Narrow"/>
                <a:cs typeface="Arial Narrow"/>
              </a:rPr>
              <a:t>or, </a:t>
            </a:r>
            <a:r>
              <a:rPr lang="en-US" sz="2400" dirty="0">
                <a:latin typeface="Arial Narrow"/>
                <a:cs typeface="Arial Narrow"/>
              </a:rPr>
              <a:t>if a group structure does not exist for a given squadron, the wing commander may designate who has the authority to approve this award. </a:t>
            </a:r>
          </a:p>
        </p:txBody>
      </p:sp>
    </p:spTree>
    <p:extLst>
      <p:ext uri="{BB962C8B-B14F-4D97-AF65-F5344CB8AC3E}">
        <p14:creationId xmlns:p14="http://schemas.microsoft.com/office/powerpoint/2010/main" val="2815912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3" name="Rectangle 2"/>
          <p:cNvSpPr/>
          <p:nvPr/>
        </p:nvSpPr>
        <p:spPr>
          <a:xfrm>
            <a:off x="1544410" y="1582919"/>
            <a:ext cx="6055180" cy="584776"/>
          </a:xfrm>
          <a:prstGeom prst="rect">
            <a:avLst/>
          </a:prstGeom>
        </p:spPr>
        <p:txBody>
          <a:bodyPr wrap="none">
            <a:spAutoFit/>
          </a:bodyPr>
          <a:lstStyle/>
          <a:p>
            <a:r>
              <a:rPr lang="en-US" sz="3200" i="1" dirty="0">
                <a:solidFill>
                  <a:srgbClr val="0000FF"/>
                </a:solidFill>
                <a:latin typeface="Arial Narrow"/>
                <a:cs typeface="Arial Narrow"/>
              </a:rPr>
              <a:t>Certificate of Recognition for Lifesaving</a:t>
            </a:r>
            <a:endParaRPr lang="en-US" sz="3200" dirty="0">
              <a:solidFill>
                <a:srgbClr val="0000FF"/>
              </a:solidFill>
              <a:latin typeface="Arial Narrow"/>
              <a:cs typeface="Arial Narrow"/>
            </a:endParaRPr>
          </a:p>
        </p:txBody>
      </p:sp>
      <p:pic>
        <p:nvPicPr>
          <p:cNvPr id="7" name="Picture 6" descr="http://upload.wikimedia.org/wikipedia/commons/thumb/b/b1/CAP_Certificate_of_Recognition_for_Lifesaving.png/150px-CAP_Certificate_of_Recognition_for_Lifesaving.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58895" y="2391000"/>
            <a:ext cx="1426210" cy="450215"/>
          </a:xfrm>
          <a:prstGeom prst="rect">
            <a:avLst/>
          </a:prstGeom>
          <a:noFill/>
          <a:ln w="50800" cmpd="thickThin">
            <a:solidFill>
              <a:schemeClr val="tx1"/>
            </a:solidFill>
          </a:ln>
        </p:spPr>
      </p:pic>
      <p:sp>
        <p:nvSpPr>
          <p:cNvPr id="4" name="Rectangle 3"/>
          <p:cNvSpPr/>
          <p:nvPr/>
        </p:nvSpPr>
        <p:spPr>
          <a:xfrm>
            <a:off x="3205100" y="2975385"/>
            <a:ext cx="2627007" cy="253916"/>
          </a:xfrm>
          <a:prstGeom prst="rect">
            <a:avLst/>
          </a:prstGeom>
        </p:spPr>
        <p:txBody>
          <a:bodyPr wrap="square">
            <a:spAutoFit/>
          </a:bodyPr>
          <a:lstStyle/>
          <a:p>
            <a:r>
              <a:rPr lang="en-US" sz="1050" b="1" dirty="0">
                <a:latin typeface="Arial Narrow"/>
                <a:cs typeface="Arial Narrow"/>
              </a:rPr>
              <a:t>Certificate of Recognition for Lifesaving ribbon</a:t>
            </a:r>
            <a:endParaRPr lang="en-US" sz="1050" dirty="0">
              <a:latin typeface="Arial Narrow"/>
              <a:cs typeface="Arial Narrow"/>
            </a:endParaRPr>
          </a:p>
        </p:txBody>
      </p:sp>
      <p:sp>
        <p:nvSpPr>
          <p:cNvPr id="6" name="Rectangle 5"/>
          <p:cNvSpPr/>
          <p:nvPr/>
        </p:nvSpPr>
        <p:spPr>
          <a:xfrm>
            <a:off x="457200" y="3200537"/>
            <a:ext cx="8115496" cy="3046988"/>
          </a:xfrm>
          <a:prstGeom prst="rect">
            <a:avLst/>
          </a:prstGeom>
        </p:spPr>
        <p:txBody>
          <a:bodyPr wrap="square">
            <a:spAutoFit/>
          </a:bodyPr>
          <a:lstStyle/>
          <a:p>
            <a:pPr algn="just">
              <a:spcBef>
                <a:spcPts val="1200"/>
              </a:spcBef>
            </a:pPr>
            <a:r>
              <a:rPr lang="en-US" sz="2400" dirty="0">
                <a:latin typeface="Arial Narrow"/>
                <a:cs typeface="Arial Narrow"/>
              </a:rPr>
              <a:t>The </a:t>
            </a:r>
            <a:r>
              <a:rPr lang="en-US" sz="2400" dirty="0">
                <a:solidFill>
                  <a:srgbClr val="305EE0"/>
                </a:solidFill>
                <a:latin typeface="Arial Narrow"/>
                <a:cs typeface="Arial Narrow"/>
              </a:rPr>
              <a:t>Certificate of Recognition for Lifesaving </a:t>
            </a:r>
            <a:r>
              <a:rPr lang="en-US" sz="2400" dirty="0">
                <a:latin typeface="Arial Narrow"/>
                <a:cs typeface="Arial Narrow"/>
              </a:rPr>
              <a:t>is awarded to members of the Civil Air Patrol "who save a human life, but do not meet the criteria for the Bronze </a:t>
            </a:r>
            <a:r>
              <a:rPr lang="en-US" sz="2400" i="1" dirty="0" smtClean="0">
                <a:latin typeface="Arial Narrow"/>
                <a:cs typeface="Arial Narrow"/>
              </a:rPr>
              <a:t>Medal </a:t>
            </a:r>
            <a:r>
              <a:rPr lang="en-US" sz="2400" i="1" dirty="0">
                <a:latin typeface="Arial Narrow"/>
                <a:cs typeface="Arial Narrow"/>
              </a:rPr>
              <a:t>of </a:t>
            </a:r>
            <a:r>
              <a:rPr lang="en-US" sz="2400" i="1" dirty="0" smtClean="0">
                <a:latin typeface="Arial Narrow"/>
                <a:cs typeface="Arial Narrow"/>
              </a:rPr>
              <a:t>Valor</a:t>
            </a:r>
            <a:r>
              <a:rPr lang="en-US" sz="2400" dirty="0" smtClean="0">
                <a:latin typeface="Arial Narrow"/>
                <a:cs typeface="Arial Narrow"/>
              </a:rPr>
              <a:t> </a:t>
            </a:r>
            <a:r>
              <a:rPr lang="en-US" sz="2400" dirty="0">
                <a:latin typeface="Arial Narrow"/>
                <a:cs typeface="Arial Narrow"/>
              </a:rPr>
              <a:t>or </a:t>
            </a:r>
            <a:r>
              <a:rPr lang="en-US" sz="2400" i="1" dirty="0">
                <a:latin typeface="Arial Narrow"/>
                <a:cs typeface="Arial Narrow"/>
              </a:rPr>
              <a:t>Silver Medal of Valor</a:t>
            </a:r>
            <a:r>
              <a:rPr lang="en-US" sz="2400" dirty="0">
                <a:latin typeface="Arial Narrow"/>
                <a:cs typeface="Arial Narrow"/>
              </a:rPr>
              <a:t>." </a:t>
            </a:r>
            <a:endParaRPr lang="en-US" sz="2400" dirty="0" smtClean="0">
              <a:latin typeface="Arial Narrow"/>
              <a:cs typeface="Arial Narrow"/>
            </a:endParaRP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 member may be awarded this decoration for participation in a transport mission of either blood or organs, in which case he or she is presented with a basic ribbon and a certificate that accompanies the decoration.</a:t>
            </a:r>
          </a:p>
        </p:txBody>
      </p:sp>
    </p:spTree>
    <p:extLst>
      <p:ext uri="{BB962C8B-B14F-4D97-AF65-F5344CB8AC3E}">
        <p14:creationId xmlns:p14="http://schemas.microsoft.com/office/powerpoint/2010/main" val="4038462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6" name="Rectangle 5"/>
          <p:cNvSpPr/>
          <p:nvPr/>
        </p:nvSpPr>
        <p:spPr>
          <a:xfrm>
            <a:off x="1884086" y="1565657"/>
            <a:ext cx="5365571" cy="461665"/>
          </a:xfrm>
          <a:prstGeom prst="rect">
            <a:avLst/>
          </a:prstGeom>
        </p:spPr>
        <p:txBody>
          <a:bodyPr wrap="none">
            <a:spAutoFit/>
          </a:bodyPr>
          <a:lstStyle/>
          <a:p>
            <a:r>
              <a:rPr lang="en-US" sz="2400" i="1" dirty="0">
                <a:solidFill>
                  <a:srgbClr val="0000FF"/>
                </a:solidFill>
                <a:latin typeface="Arial Narrow"/>
                <a:cs typeface="Arial Narrow"/>
              </a:rPr>
              <a:t>Certificate of Recognition for </a:t>
            </a:r>
            <a:r>
              <a:rPr lang="en-US" sz="2400" i="1" dirty="0" smtClean="0">
                <a:solidFill>
                  <a:srgbClr val="0000FF"/>
                </a:solidFill>
                <a:latin typeface="Arial Narrow"/>
                <a:cs typeface="Arial Narrow"/>
              </a:rPr>
              <a:t>Lifesaving (Cont)</a:t>
            </a:r>
            <a:endParaRPr lang="en-US" sz="2400" dirty="0">
              <a:solidFill>
                <a:srgbClr val="0000FF"/>
              </a:solidFill>
              <a:latin typeface="Arial Narrow"/>
              <a:cs typeface="Arial Narrow"/>
            </a:endParaRPr>
          </a:p>
        </p:txBody>
      </p:sp>
      <p:sp>
        <p:nvSpPr>
          <p:cNvPr id="3" name="Rectangle 2"/>
          <p:cNvSpPr/>
          <p:nvPr/>
        </p:nvSpPr>
        <p:spPr>
          <a:xfrm>
            <a:off x="538871" y="2167499"/>
            <a:ext cx="8046302" cy="3785652"/>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A silver star </a:t>
            </a:r>
            <a:r>
              <a:rPr lang="en-US" sz="2400" dirty="0" smtClean="0">
                <a:latin typeface="Arial Narrow"/>
                <a:cs typeface="Arial Narrow"/>
              </a:rPr>
              <a:t>      is </a:t>
            </a:r>
            <a:r>
              <a:rPr lang="en-US" sz="2400" dirty="0">
                <a:latin typeface="Arial Narrow"/>
                <a:cs typeface="Arial Narrow"/>
              </a:rPr>
              <a:t>attached to the ribbon in recognition of lifesaving actions other than blood or organ transport if the actions do not meet the requirements of the higher awards.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Subsequent awards are denoted by the addition of bronze and silver clasps to the ribbon.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If more than three devices are authorized for wear on this ribbon, a second ribbon is worn to the left (from the point of view of the wearer) of the initial ribbon.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854" y="2201367"/>
            <a:ext cx="358211" cy="3466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313" y="4060325"/>
            <a:ext cx="497417" cy="48137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326" y="4064512"/>
            <a:ext cx="554533" cy="49716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8680" y="5586425"/>
            <a:ext cx="976918" cy="28362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5598" y="5586424"/>
            <a:ext cx="976918" cy="28362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736" y="5562760"/>
            <a:ext cx="296805" cy="28723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9804" y="5581546"/>
            <a:ext cx="291571" cy="29157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4610" y="5581540"/>
            <a:ext cx="291571" cy="29157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1920" y="5573073"/>
            <a:ext cx="291571" cy="291571"/>
          </a:xfrm>
          <a:prstGeom prst="rect">
            <a:avLst/>
          </a:prstGeom>
        </p:spPr>
      </p:pic>
    </p:spTree>
    <p:extLst>
      <p:ext uri="{BB962C8B-B14F-4D97-AF65-F5344CB8AC3E}">
        <p14:creationId xmlns:p14="http://schemas.microsoft.com/office/powerpoint/2010/main" val="863057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6" name="Rectangle 5"/>
          <p:cNvSpPr/>
          <p:nvPr/>
        </p:nvSpPr>
        <p:spPr>
          <a:xfrm>
            <a:off x="1859702" y="1565657"/>
            <a:ext cx="5365571" cy="461665"/>
          </a:xfrm>
          <a:prstGeom prst="rect">
            <a:avLst/>
          </a:prstGeom>
        </p:spPr>
        <p:txBody>
          <a:bodyPr wrap="none">
            <a:spAutoFit/>
          </a:bodyPr>
          <a:lstStyle/>
          <a:p>
            <a:r>
              <a:rPr lang="en-US" sz="2400" i="1" dirty="0">
                <a:solidFill>
                  <a:srgbClr val="0000FF"/>
                </a:solidFill>
                <a:latin typeface="Arial Narrow"/>
                <a:cs typeface="Arial Narrow"/>
              </a:rPr>
              <a:t>Certificate of Recognition for </a:t>
            </a:r>
            <a:r>
              <a:rPr lang="en-US" sz="2400" i="1" dirty="0" smtClean="0">
                <a:solidFill>
                  <a:srgbClr val="0000FF"/>
                </a:solidFill>
                <a:latin typeface="Arial Narrow"/>
                <a:cs typeface="Arial Narrow"/>
              </a:rPr>
              <a:t>Lifesaving (Cont)</a:t>
            </a:r>
            <a:endParaRPr lang="en-US" sz="2400" dirty="0">
              <a:solidFill>
                <a:srgbClr val="0000FF"/>
              </a:solidFill>
              <a:latin typeface="Arial Narrow"/>
              <a:cs typeface="Arial Narrow"/>
            </a:endParaRPr>
          </a:p>
        </p:txBody>
      </p:sp>
      <p:sp>
        <p:nvSpPr>
          <p:cNvPr id="3" name="Rectangle 2"/>
          <p:cNvSpPr/>
          <p:nvPr/>
        </p:nvSpPr>
        <p:spPr>
          <a:xfrm>
            <a:off x="538871" y="2167499"/>
            <a:ext cx="8046302" cy="1938992"/>
          </a:xfrm>
          <a:prstGeom prst="rect">
            <a:avLst/>
          </a:prstGeom>
        </p:spPr>
        <p:txBody>
          <a:bodyPr wrap="square">
            <a:spAutoFit/>
          </a:bodyPr>
          <a:lstStyle/>
          <a:p>
            <a:pPr marL="342900" lvl="0" indent="-342900" algn="just">
              <a:buFont typeface="Arial"/>
              <a:buChar char="•"/>
            </a:pPr>
            <a:r>
              <a:rPr lang="en-US" sz="2400" dirty="0" smtClean="0">
                <a:latin typeface="Arial Narrow"/>
                <a:cs typeface="Arial Narrow"/>
              </a:rPr>
              <a:t>If </a:t>
            </a:r>
            <a:r>
              <a:rPr lang="en-US" sz="2400" dirty="0">
                <a:latin typeface="Arial Narrow"/>
                <a:cs typeface="Arial Narrow"/>
              </a:rPr>
              <a:t>future awards reduce the total number of devices to three the second ribbon is removed.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All nominations for this award must be approved by the relevant CAP wing commander. </a:t>
            </a:r>
          </a:p>
        </p:txBody>
      </p:sp>
    </p:spTree>
    <p:extLst>
      <p:ext uri="{BB962C8B-B14F-4D97-AF65-F5344CB8AC3E}">
        <p14:creationId xmlns:p14="http://schemas.microsoft.com/office/powerpoint/2010/main" val="481268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4" name="Rectangle 3"/>
          <p:cNvSpPr/>
          <p:nvPr/>
        </p:nvSpPr>
        <p:spPr>
          <a:xfrm>
            <a:off x="1295943" y="1582723"/>
            <a:ext cx="6639515" cy="584776"/>
          </a:xfrm>
          <a:prstGeom prst="rect">
            <a:avLst/>
          </a:prstGeom>
        </p:spPr>
        <p:txBody>
          <a:bodyPr wrap="none">
            <a:spAutoFit/>
          </a:bodyPr>
          <a:lstStyle/>
          <a:p>
            <a:r>
              <a:rPr lang="en-US" sz="3200" i="1" dirty="0">
                <a:solidFill>
                  <a:srgbClr val="0000FF"/>
                </a:solidFill>
                <a:latin typeface="Arial Narrow"/>
                <a:cs typeface="Arial Narrow"/>
              </a:rPr>
              <a:t>National Commander’s Unit Citation Award</a:t>
            </a:r>
            <a:r>
              <a:rPr lang="en-US" sz="3200" i="1" dirty="0" smtClean="0">
                <a:solidFill>
                  <a:srgbClr val="0000FF"/>
                </a:solidFill>
                <a:effectLst/>
                <a:latin typeface="Arial Narrow"/>
                <a:cs typeface="Arial Narrow"/>
              </a:rPr>
              <a:t>  </a:t>
            </a:r>
            <a:endParaRPr lang="en-US" sz="3200" i="1" dirty="0">
              <a:solidFill>
                <a:srgbClr val="0000FF"/>
              </a:solidFill>
              <a:latin typeface="Arial Narrow"/>
              <a:cs typeface="Arial Narrow"/>
            </a:endParaRPr>
          </a:p>
        </p:txBody>
      </p:sp>
      <p:pic>
        <p:nvPicPr>
          <p:cNvPr id="8" name="Picture 7" descr="http://upload.wikimedia.org/wikipedia/commons/thumb/d/d9/CAP_National_Commander%27s_Unit_Citation_Award.png/150px-CAP_National_Commander%27s_Unit_Citation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624942" y="2167499"/>
            <a:ext cx="1426210" cy="450215"/>
          </a:xfrm>
          <a:prstGeom prst="rect">
            <a:avLst/>
          </a:prstGeom>
          <a:noFill/>
          <a:ln w="50800" cmpd="thickThin">
            <a:solidFill>
              <a:schemeClr val="tx1"/>
            </a:solidFill>
          </a:ln>
        </p:spPr>
      </p:pic>
      <p:sp>
        <p:nvSpPr>
          <p:cNvPr id="6" name="Rectangle 5"/>
          <p:cNvSpPr/>
          <p:nvPr/>
        </p:nvSpPr>
        <p:spPr>
          <a:xfrm>
            <a:off x="2965335" y="2697293"/>
            <a:ext cx="2961225" cy="253916"/>
          </a:xfrm>
          <a:prstGeom prst="rect">
            <a:avLst/>
          </a:prstGeom>
        </p:spPr>
        <p:txBody>
          <a:bodyPr wrap="square">
            <a:spAutoFit/>
          </a:bodyPr>
          <a:lstStyle/>
          <a:p>
            <a:r>
              <a:rPr lang="en-US" sz="1050" b="1" dirty="0">
                <a:latin typeface="Arial Narrow"/>
                <a:cs typeface="Arial Narrow"/>
              </a:rPr>
              <a:t>National Commander’s Unit Citation Award ribbon</a:t>
            </a:r>
            <a:endParaRPr lang="en-US" sz="1050" dirty="0">
              <a:latin typeface="Arial Narrow"/>
              <a:cs typeface="Arial Narrow"/>
            </a:endParaRPr>
          </a:p>
        </p:txBody>
      </p:sp>
      <p:sp>
        <p:nvSpPr>
          <p:cNvPr id="7" name="Rectangle 6"/>
          <p:cNvSpPr/>
          <p:nvPr/>
        </p:nvSpPr>
        <p:spPr>
          <a:xfrm>
            <a:off x="457200" y="2968730"/>
            <a:ext cx="8123851" cy="3431709"/>
          </a:xfrm>
          <a:prstGeom prst="rect">
            <a:avLst/>
          </a:prstGeom>
        </p:spPr>
        <p:txBody>
          <a:bodyPr wrap="square">
            <a:spAutoFit/>
          </a:bodyPr>
          <a:lstStyle/>
          <a:p>
            <a:pPr algn="just">
              <a:spcAft>
                <a:spcPts val="1800"/>
              </a:spcAft>
            </a:pPr>
            <a:r>
              <a:rPr lang="en-US" sz="2400" dirty="0">
                <a:latin typeface="Arial Narrow"/>
                <a:cs typeface="Arial Narrow"/>
              </a:rPr>
              <a:t>The </a:t>
            </a:r>
            <a:r>
              <a:rPr lang="en-US" sz="2400" i="1" dirty="0">
                <a:latin typeface="Arial Narrow"/>
                <a:cs typeface="Arial Narrow"/>
              </a:rPr>
              <a:t>National Commander's </a:t>
            </a:r>
            <a:r>
              <a:rPr lang="en-US" sz="2400" dirty="0">
                <a:solidFill>
                  <a:srgbClr val="305EE0"/>
                </a:solidFill>
                <a:latin typeface="Arial Narrow"/>
                <a:cs typeface="Arial Narrow"/>
              </a:rPr>
              <a:t>Unit Citation Award </a:t>
            </a:r>
            <a:r>
              <a:rPr lang="en-US" sz="2400" dirty="0">
                <a:latin typeface="Arial Narrow"/>
                <a:cs typeface="Arial Narrow"/>
              </a:rPr>
              <a:t>is awarded to </a:t>
            </a:r>
            <a:r>
              <a:rPr lang="en-US" sz="2000" b="1" i="1" dirty="0">
                <a:solidFill>
                  <a:srgbClr val="305EE0"/>
                </a:solidFill>
                <a:latin typeface="Arial Narrow"/>
                <a:cs typeface="Arial Narrow"/>
              </a:rPr>
              <a:t>"units providing services or achievements above and beyond those normally recognized by a Unit Citation Award.</a:t>
            </a:r>
            <a:r>
              <a:rPr lang="en-US" sz="2000" b="1" i="1" dirty="0">
                <a:latin typeface="Arial Narrow"/>
                <a:cs typeface="Arial Narrow"/>
              </a:rPr>
              <a:t>"</a:t>
            </a:r>
            <a:r>
              <a:rPr lang="en-US" sz="2400" dirty="0">
                <a:latin typeface="Arial Narrow"/>
                <a:cs typeface="Arial Narrow"/>
              </a:rPr>
              <a:t> </a:t>
            </a:r>
          </a:p>
          <a:p>
            <a:pPr marL="342900" lvl="0" indent="-342900" algn="just">
              <a:spcAft>
                <a:spcPts val="1200"/>
              </a:spcAft>
              <a:buFont typeface="Arial"/>
              <a:buChar char="•"/>
            </a:pPr>
            <a:r>
              <a:rPr lang="en-US" sz="2400" dirty="0">
                <a:latin typeface="Arial Narrow"/>
                <a:cs typeface="Arial Narrow"/>
              </a:rPr>
              <a:t>Awards are made at the sole discretion of the National Commander of the Civil Air Patrol. </a:t>
            </a:r>
          </a:p>
          <a:p>
            <a:pPr marL="342900" lvl="0" indent="-342900" algn="just">
              <a:buFont typeface="Arial"/>
              <a:buChar char="•"/>
            </a:pPr>
            <a:r>
              <a:rPr lang="en-US" sz="2400" dirty="0">
                <a:latin typeface="Arial Narrow"/>
                <a:cs typeface="Arial Narrow"/>
              </a:rPr>
              <a:t>The ribbon for the award is worn by all cadets and officers who were members of the unit during the time period for which the citation is awarded. </a:t>
            </a:r>
          </a:p>
        </p:txBody>
      </p:sp>
    </p:spTree>
    <p:extLst>
      <p:ext uri="{BB962C8B-B14F-4D97-AF65-F5344CB8AC3E}">
        <p14:creationId xmlns:p14="http://schemas.microsoft.com/office/powerpoint/2010/main" val="933660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3" name="TextBox 2"/>
          <p:cNvSpPr txBox="1"/>
          <p:nvPr/>
        </p:nvSpPr>
        <p:spPr>
          <a:xfrm>
            <a:off x="885678" y="2030453"/>
            <a:ext cx="184666" cy="369332"/>
          </a:xfrm>
          <a:prstGeom prst="rect">
            <a:avLst/>
          </a:prstGeom>
          <a:noFill/>
        </p:spPr>
        <p:txBody>
          <a:bodyPr wrap="none" rtlCol="0">
            <a:spAutoFit/>
          </a:bodyPr>
          <a:lstStyle/>
          <a:p>
            <a:endParaRPr lang="en-US" dirty="0"/>
          </a:p>
        </p:txBody>
      </p:sp>
      <p:sp>
        <p:nvSpPr>
          <p:cNvPr id="4" name="TextBox 3"/>
          <p:cNvSpPr txBox="1"/>
          <p:nvPr/>
        </p:nvSpPr>
        <p:spPr>
          <a:xfrm>
            <a:off x="457200" y="1863337"/>
            <a:ext cx="8203172" cy="3508653"/>
          </a:xfrm>
          <a:prstGeom prst="rect">
            <a:avLst/>
          </a:prstGeom>
          <a:noFill/>
        </p:spPr>
        <p:txBody>
          <a:bodyPr wrap="square" rtlCol="0">
            <a:spAutoFit/>
          </a:bodyPr>
          <a:lstStyle/>
          <a:p>
            <a:pPr algn="just"/>
            <a:r>
              <a:rPr lang="en-US" sz="2400" b="1" dirty="0" smtClean="0">
                <a:latin typeface="Arial Narrow"/>
                <a:cs typeface="Arial Narrow"/>
              </a:rPr>
              <a:t>In order to be considered for one of these awards, an individual </a:t>
            </a:r>
            <a:r>
              <a:rPr lang="en-US" sz="2400" dirty="0" smtClean="0">
                <a:latin typeface="Arial Narrow"/>
                <a:cs typeface="Arial Narrow"/>
              </a:rPr>
              <a:t>. . .</a:t>
            </a:r>
          </a:p>
          <a:p>
            <a:pPr algn="just"/>
            <a:endParaRPr lang="en-US" sz="3600" dirty="0" smtClean="0">
              <a:latin typeface="Arial Narrow"/>
              <a:cs typeface="Arial Narrow"/>
            </a:endParaRPr>
          </a:p>
          <a:p>
            <a:pPr marL="742950" lvl="1" indent="-285750" algn="just">
              <a:buFont typeface="Arial"/>
              <a:buChar char="•"/>
            </a:pPr>
            <a:r>
              <a:rPr lang="en-US" sz="2400" dirty="0" smtClean="0">
                <a:latin typeface="Arial Narrow"/>
                <a:cs typeface="Arial Narrow"/>
              </a:rPr>
              <a:t>Must be a member in good standing of the Civil Air Patrol at the time of the act being recognized</a:t>
            </a:r>
          </a:p>
          <a:p>
            <a:pPr lvl="1" algn="just"/>
            <a:endParaRPr lang="en-US" sz="2400" dirty="0" smtClean="0">
              <a:latin typeface="Arial Narrow"/>
              <a:cs typeface="Arial Narrow"/>
            </a:endParaRPr>
          </a:p>
          <a:p>
            <a:pPr marL="742950" lvl="1" indent="-285750" algn="just">
              <a:buFont typeface="Arial"/>
              <a:buChar char="•"/>
            </a:pPr>
            <a:r>
              <a:rPr lang="en-US" sz="2400" dirty="0" smtClean="0">
                <a:latin typeface="Arial Narrow"/>
                <a:cs typeface="Arial Narrow"/>
              </a:rPr>
              <a:t>There is a statute of limitations for these awards and all recommendations must be submitted within 2 years of the act being performed.  </a:t>
            </a:r>
          </a:p>
          <a:p>
            <a:endParaRPr lang="en-US" dirty="0"/>
          </a:p>
        </p:txBody>
      </p:sp>
    </p:spTree>
    <p:extLst>
      <p:ext uri="{BB962C8B-B14F-4D97-AF65-F5344CB8AC3E}">
        <p14:creationId xmlns:p14="http://schemas.microsoft.com/office/powerpoint/2010/main" val="4001448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766351" y="1565657"/>
            <a:ext cx="7513903" cy="461665"/>
          </a:xfrm>
          <a:prstGeom prst="rect">
            <a:avLst/>
          </a:prstGeom>
          <a:noFill/>
        </p:spPr>
        <p:txBody>
          <a:bodyPr wrap="square" rtlCol="0">
            <a:spAutoFit/>
          </a:bodyPr>
          <a:lstStyle/>
          <a:p>
            <a:pPr algn="ctr"/>
            <a:r>
              <a:rPr lang="en-US" sz="2400" i="1" dirty="0" smtClean="0">
                <a:solidFill>
                  <a:srgbClr val="0000FF"/>
                </a:solidFill>
                <a:latin typeface="Arial Narrow"/>
                <a:cs typeface="Arial Narrow"/>
              </a:rPr>
              <a:t>National Commander’s Unit Citation Award (Cont)</a:t>
            </a:r>
            <a:r>
              <a:rPr lang="en-US" sz="2400" i="1" dirty="0" smtClean="0">
                <a:solidFill>
                  <a:srgbClr val="0000FF"/>
                </a:solidFill>
                <a:effectLst/>
                <a:latin typeface="Arial Narrow"/>
                <a:cs typeface="Arial Narrow"/>
              </a:rPr>
              <a:t>  </a:t>
            </a:r>
            <a:endParaRPr lang="en-US" sz="2400" i="1" dirty="0">
              <a:solidFill>
                <a:srgbClr val="0000FF"/>
              </a:solidFill>
              <a:latin typeface="Arial Narrow"/>
              <a:cs typeface="Arial Narrow"/>
            </a:endParaRPr>
          </a:p>
        </p:txBody>
      </p:sp>
      <p:sp>
        <p:nvSpPr>
          <p:cNvPr id="3" name="Rectangle 2"/>
          <p:cNvSpPr/>
          <p:nvPr/>
        </p:nvSpPr>
        <p:spPr>
          <a:xfrm>
            <a:off x="457200" y="2535258"/>
            <a:ext cx="8132207" cy="2308324"/>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Once the award has been made, members may continue to wear the ribbon even if they transfer out of the unit at a later date.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Units that have been given the</a:t>
            </a:r>
            <a:r>
              <a:rPr lang="en-US" sz="2400" i="1" dirty="0">
                <a:latin typeface="Arial Narrow"/>
                <a:cs typeface="Arial Narrow"/>
              </a:rPr>
              <a:t> National Commander's Unit Citation Award</a:t>
            </a:r>
            <a:r>
              <a:rPr lang="en-US" sz="2400" dirty="0">
                <a:latin typeface="Arial Narrow"/>
                <a:cs typeface="Arial Narrow"/>
              </a:rPr>
              <a:t> are entitled to attach a streamer to the colors displayed at the unit's headquarters. </a:t>
            </a:r>
          </a:p>
        </p:txBody>
      </p:sp>
    </p:spTree>
    <p:extLst>
      <p:ext uri="{BB962C8B-B14F-4D97-AF65-F5344CB8AC3E}">
        <p14:creationId xmlns:p14="http://schemas.microsoft.com/office/powerpoint/2010/main" val="3143954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809053"/>
            <a:ext cx="8229600" cy="369332"/>
          </a:xfrm>
          <a:prstGeom prst="rect">
            <a:avLst/>
          </a:prstGeom>
          <a:noFill/>
        </p:spPr>
        <p:txBody>
          <a:bodyPr wrap="square" rtlCol="0">
            <a:spAutoFit/>
          </a:bodyPr>
          <a:lstStyle/>
          <a:p>
            <a:endParaRPr lang="en-US" dirty="0"/>
          </a:p>
        </p:txBody>
      </p:sp>
      <p:sp>
        <p:nvSpPr>
          <p:cNvPr id="3" name="Rectangle 2"/>
          <p:cNvSpPr/>
          <p:nvPr/>
        </p:nvSpPr>
        <p:spPr>
          <a:xfrm>
            <a:off x="3008754" y="1611824"/>
            <a:ext cx="3072592" cy="584776"/>
          </a:xfrm>
          <a:prstGeom prst="rect">
            <a:avLst/>
          </a:prstGeom>
        </p:spPr>
        <p:txBody>
          <a:bodyPr wrap="none">
            <a:spAutoFit/>
          </a:bodyPr>
          <a:lstStyle/>
          <a:p>
            <a:r>
              <a:rPr lang="en-US" sz="3200" i="1" dirty="0">
                <a:solidFill>
                  <a:srgbClr val="0000FF"/>
                </a:solidFill>
                <a:latin typeface="Arial Narrow"/>
                <a:cs typeface="Arial Narrow"/>
              </a:rPr>
              <a:t>Unit Citation Award</a:t>
            </a:r>
            <a:endParaRPr lang="en-US" sz="3200" dirty="0">
              <a:solidFill>
                <a:srgbClr val="0000FF"/>
              </a:solidFill>
              <a:latin typeface="Arial Narrow"/>
              <a:cs typeface="Arial Narrow"/>
            </a:endParaRPr>
          </a:p>
        </p:txBody>
      </p:sp>
      <p:pic>
        <p:nvPicPr>
          <p:cNvPr id="7" name="Picture 6" descr="http://upload.wikimedia.org/wikipedia/commons/thumb/6/66/CAP_Unit_Citation_Award.png/150px-CAP_Unit_Citation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58895" y="2276402"/>
            <a:ext cx="1426210" cy="450215"/>
          </a:xfrm>
          <a:prstGeom prst="rect">
            <a:avLst/>
          </a:prstGeom>
          <a:noFill/>
          <a:ln w="50800" cmpd="thickThin">
            <a:solidFill>
              <a:schemeClr val="tx1"/>
            </a:solidFill>
          </a:ln>
        </p:spPr>
      </p:pic>
      <p:sp>
        <p:nvSpPr>
          <p:cNvPr id="4" name="Rectangle 3"/>
          <p:cNvSpPr/>
          <p:nvPr/>
        </p:nvSpPr>
        <p:spPr>
          <a:xfrm>
            <a:off x="3752842" y="2826546"/>
            <a:ext cx="1643593" cy="261610"/>
          </a:xfrm>
          <a:prstGeom prst="rect">
            <a:avLst/>
          </a:prstGeom>
        </p:spPr>
        <p:txBody>
          <a:bodyPr wrap="none">
            <a:spAutoFit/>
          </a:bodyPr>
          <a:lstStyle/>
          <a:p>
            <a:r>
              <a:rPr lang="en-US" sz="1100" b="1" dirty="0">
                <a:latin typeface="Arial Narrow"/>
                <a:cs typeface="Arial Narrow"/>
              </a:rPr>
              <a:t>Unit Citation Award ribbon</a:t>
            </a:r>
            <a:endParaRPr lang="en-US" sz="1100" dirty="0">
              <a:latin typeface="Arial Narrow"/>
              <a:cs typeface="Arial Narrow"/>
            </a:endParaRPr>
          </a:p>
        </p:txBody>
      </p:sp>
      <p:sp>
        <p:nvSpPr>
          <p:cNvPr id="5" name="Rectangle 4"/>
          <p:cNvSpPr/>
          <p:nvPr/>
        </p:nvSpPr>
        <p:spPr>
          <a:xfrm>
            <a:off x="457200" y="3263110"/>
            <a:ext cx="8229600" cy="3416320"/>
          </a:xfrm>
          <a:prstGeom prst="rect">
            <a:avLst/>
          </a:prstGeom>
        </p:spPr>
        <p:txBody>
          <a:bodyPr wrap="square">
            <a:spAutoFit/>
          </a:bodyPr>
          <a:lstStyle/>
          <a:p>
            <a:pPr algn="just"/>
            <a:r>
              <a:rPr lang="en-US" sz="2400" dirty="0">
                <a:latin typeface="Arial Narrow"/>
                <a:cs typeface="Arial Narrow"/>
              </a:rPr>
              <a:t>The </a:t>
            </a:r>
            <a:r>
              <a:rPr lang="en-US" sz="2400" dirty="0">
                <a:solidFill>
                  <a:srgbClr val="305EE0"/>
                </a:solidFill>
                <a:latin typeface="Arial Narrow"/>
                <a:cs typeface="Arial Narrow"/>
              </a:rPr>
              <a:t>Civil Air Patrol Unit Citation Award </a:t>
            </a:r>
            <a:r>
              <a:rPr lang="en-US" sz="2400" dirty="0">
                <a:latin typeface="Arial Narrow"/>
                <a:cs typeface="Arial Narrow"/>
              </a:rPr>
              <a:t>is presented for </a:t>
            </a:r>
            <a:r>
              <a:rPr lang="en-US" sz="2000" b="1" i="1" dirty="0">
                <a:solidFill>
                  <a:srgbClr val="305EE0"/>
                </a:solidFill>
                <a:latin typeface="Arial Narrow"/>
                <a:cs typeface="Arial Narrow"/>
              </a:rPr>
              <a:t>"exceptionally meritorious service or exceptionally outstanding achievement." </a:t>
            </a:r>
            <a:endParaRPr lang="en-US" sz="2400" b="1" i="1" dirty="0" smtClean="0">
              <a:solidFill>
                <a:srgbClr val="305EE0"/>
              </a:solidFill>
              <a:latin typeface="Arial Narrow"/>
              <a:cs typeface="Arial Narrow"/>
            </a:endParaRP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This service and achievement must be clearly above that which is performed by other similar units. </a:t>
            </a:r>
            <a:endParaRPr lang="en-US" sz="2400" dirty="0" smtClean="0">
              <a:latin typeface="Arial Narrow"/>
              <a:cs typeface="Arial Narrow"/>
            </a:endParaRPr>
          </a:p>
          <a:p>
            <a:pPr marL="342900" lvl="0" indent="-342900" algn="just">
              <a:buFont typeface="Arial"/>
              <a:buChar char="•"/>
            </a:pPr>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Members are awarded the </a:t>
            </a:r>
            <a:r>
              <a:rPr lang="en-US" sz="2400" dirty="0">
                <a:solidFill>
                  <a:srgbClr val="305EE0"/>
                </a:solidFill>
                <a:latin typeface="Arial Narrow"/>
                <a:cs typeface="Arial Narrow"/>
              </a:rPr>
              <a:t>Unit Citation Award </a:t>
            </a:r>
            <a:r>
              <a:rPr lang="en-US" sz="2400" dirty="0">
                <a:latin typeface="Arial Narrow"/>
                <a:cs typeface="Arial Narrow"/>
              </a:rPr>
              <a:t>ribbon if they were members of the unit during the time period for which the citation is awarded. </a:t>
            </a:r>
          </a:p>
        </p:txBody>
      </p:sp>
    </p:spTree>
    <p:extLst>
      <p:ext uri="{BB962C8B-B14F-4D97-AF65-F5344CB8AC3E}">
        <p14:creationId xmlns:p14="http://schemas.microsoft.com/office/powerpoint/2010/main" val="25566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457200" y="1618859"/>
            <a:ext cx="8203172" cy="4893647"/>
          </a:xfrm>
          <a:prstGeom prst="rect">
            <a:avLst/>
          </a:prstGeom>
        </p:spPr>
        <p:txBody>
          <a:bodyPr wrap="square">
            <a:spAutoFit/>
          </a:bodyPr>
          <a:lstStyle/>
          <a:p>
            <a:pPr algn="ctr"/>
            <a:r>
              <a:rPr lang="en-US" sz="2400" i="1" dirty="0">
                <a:solidFill>
                  <a:srgbClr val="0000FF"/>
                </a:solidFill>
                <a:latin typeface="Arial Narrow"/>
                <a:cs typeface="Arial Narrow"/>
              </a:rPr>
              <a:t>Unit Citation </a:t>
            </a:r>
            <a:r>
              <a:rPr lang="en-US" sz="2400" i="1" dirty="0" smtClean="0">
                <a:solidFill>
                  <a:srgbClr val="0000FF"/>
                </a:solidFill>
                <a:latin typeface="Arial Narrow"/>
                <a:cs typeface="Arial Narrow"/>
              </a:rPr>
              <a:t>Award (Cont)</a:t>
            </a:r>
            <a:endParaRPr lang="en-US" sz="2400" i="1" dirty="0" smtClean="0">
              <a:latin typeface="Arial Narrow"/>
              <a:cs typeface="Arial Narrow"/>
            </a:endParaRPr>
          </a:p>
          <a:p>
            <a:pPr lvl="0" algn="just"/>
            <a:endParaRPr lang="en-US" sz="2400" dirty="0" smtClean="0">
              <a:latin typeface="Arial Narrow"/>
              <a:cs typeface="Arial Narrow"/>
            </a:endParaRPr>
          </a:p>
          <a:p>
            <a:pPr marL="342900" lvl="0" indent="-342900" algn="just">
              <a:buFont typeface="Arial"/>
              <a:buChar char="•"/>
            </a:pPr>
            <a:r>
              <a:rPr lang="en-US" sz="2400" dirty="0" smtClean="0">
                <a:latin typeface="Arial Narrow"/>
                <a:cs typeface="Arial Narrow"/>
              </a:rPr>
              <a:t>Units </a:t>
            </a:r>
            <a:r>
              <a:rPr lang="en-US" sz="2400" dirty="0">
                <a:latin typeface="Arial Narrow"/>
                <a:cs typeface="Arial Narrow"/>
              </a:rPr>
              <a:t>can be awarded this citation as a result of extended meritorious service over the course of at least one year, or in recognition of outstanding achievements in a single specific act or notable accomplishment that is separate and distinct from the normal mission or regular function of the unit.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The periods of an outstanding achievement are normally characterized by definite beginning and ending dates. </a:t>
            </a:r>
            <a:endParaRPr lang="en-US" sz="2400" dirty="0" smtClean="0">
              <a:latin typeface="Arial Narrow"/>
              <a:cs typeface="Arial Narrow"/>
            </a:endParaRPr>
          </a:p>
          <a:p>
            <a:pPr lvl="0" algn="just"/>
            <a:endParaRPr lang="en-US" sz="2400" dirty="0" smtClean="0">
              <a:latin typeface="Arial Narrow"/>
              <a:cs typeface="Arial Narrow"/>
            </a:endParaRPr>
          </a:p>
          <a:p>
            <a:pPr marL="342900" lvl="0" indent="-342900" algn="just">
              <a:buFont typeface="Arial"/>
              <a:buChar char="•"/>
            </a:pPr>
            <a:r>
              <a:rPr lang="en-US" sz="2400" dirty="0" smtClean="0">
                <a:latin typeface="Arial Narrow"/>
                <a:cs typeface="Arial Narrow"/>
              </a:rPr>
              <a:t>Units </a:t>
            </a:r>
            <a:r>
              <a:rPr lang="en-US" sz="2400" dirty="0">
                <a:latin typeface="Arial Narrow"/>
                <a:cs typeface="Arial Narrow"/>
              </a:rPr>
              <a:t>that have been given the </a:t>
            </a:r>
            <a:r>
              <a:rPr lang="en-US" sz="2400" dirty="0">
                <a:solidFill>
                  <a:srgbClr val="305EE0"/>
                </a:solidFill>
                <a:latin typeface="Arial Narrow"/>
                <a:cs typeface="Arial Narrow"/>
              </a:rPr>
              <a:t>Unit Citation Award </a:t>
            </a:r>
            <a:r>
              <a:rPr lang="en-US" sz="2400" dirty="0">
                <a:latin typeface="Arial Narrow"/>
                <a:cs typeface="Arial Narrow"/>
              </a:rPr>
              <a:t>are entitled to attach a streamer to the colors displayed at the unit's headquarters. </a:t>
            </a:r>
          </a:p>
        </p:txBody>
      </p:sp>
    </p:spTree>
    <p:extLst>
      <p:ext uri="{BB962C8B-B14F-4D97-AF65-F5344CB8AC3E}">
        <p14:creationId xmlns:p14="http://schemas.microsoft.com/office/powerpoint/2010/main" val="450364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483628" y="1372188"/>
            <a:ext cx="8203172" cy="5416867"/>
          </a:xfrm>
          <a:prstGeom prst="rect">
            <a:avLst/>
          </a:prstGeom>
        </p:spPr>
        <p:txBody>
          <a:bodyPr wrap="square">
            <a:spAutoFit/>
          </a:bodyPr>
          <a:lstStyle/>
          <a:p>
            <a:pPr algn="ctr"/>
            <a:r>
              <a:rPr lang="en-US" sz="3200" b="1" dirty="0">
                <a:solidFill>
                  <a:srgbClr val="FF0000"/>
                </a:solidFill>
                <a:latin typeface="Arial Rounded MT Bold"/>
                <a:cs typeface="Arial Rounded MT Bold"/>
              </a:rPr>
              <a:t>Senior Awards</a:t>
            </a:r>
            <a:endParaRPr lang="en-US" sz="3200" dirty="0">
              <a:solidFill>
                <a:srgbClr val="FF0000"/>
              </a:solidFill>
              <a:latin typeface="Arial Rounded MT Bold"/>
              <a:cs typeface="Arial Rounded MT Bold"/>
            </a:endParaRPr>
          </a:p>
          <a:p>
            <a:pPr algn="ctr"/>
            <a:r>
              <a:rPr lang="en-US" sz="3200" dirty="0">
                <a:solidFill>
                  <a:srgbClr val="0000FF"/>
                </a:solidFill>
                <a:latin typeface="Arial Narrow"/>
                <a:cs typeface="Arial Narrow"/>
              </a:rPr>
              <a:t>Professional Development Awards</a:t>
            </a:r>
          </a:p>
          <a:p>
            <a:endParaRPr lang="en-US" dirty="0" smtClean="0"/>
          </a:p>
          <a:p>
            <a:pPr marL="342900" indent="-342900" algn="just">
              <a:buFont typeface="Arial"/>
              <a:buChar char="•"/>
            </a:pPr>
            <a:r>
              <a:rPr lang="en-US" sz="2400" dirty="0" smtClean="0">
                <a:latin typeface="Arial Narrow"/>
                <a:cs typeface="Arial Narrow"/>
              </a:rPr>
              <a:t>To </a:t>
            </a:r>
            <a:r>
              <a:rPr lang="en-US" sz="2400" dirty="0">
                <a:latin typeface="Arial Narrow"/>
                <a:cs typeface="Arial Narrow"/>
              </a:rPr>
              <a:t>accomplish its mission, the Civil Air Patrol requires an informed and active senior membership trained in leadership, management, and functional tasks. </a:t>
            </a:r>
            <a:endParaRPr lang="en-US" sz="2400" dirty="0" smtClean="0">
              <a:latin typeface="Arial Narrow"/>
              <a:cs typeface="Arial Narrow"/>
            </a:endParaRPr>
          </a:p>
          <a:p>
            <a:pPr algn="just"/>
            <a:endParaRPr lang="en-US" sz="2400" dirty="0">
              <a:latin typeface="Arial Narrow"/>
              <a:cs typeface="Arial Narrow"/>
            </a:endParaRPr>
          </a:p>
          <a:p>
            <a:pPr marL="342900" indent="-342900" algn="just">
              <a:buFont typeface="Arial"/>
              <a:buChar char="•"/>
            </a:pPr>
            <a:r>
              <a:rPr lang="en-US" sz="2400" dirty="0">
                <a:latin typeface="Arial Narrow"/>
                <a:cs typeface="Arial Narrow"/>
              </a:rPr>
              <a:t>The </a:t>
            </a:r>
            <a:r>
              <a:rPr lang="en-US" sz="2400" dirty="0">
                <a:solidFill>
                  <a:srgbClr val="305EE0"/>
                </a:solidFill>
                <a:latin typeface="Arial Narrow"/>
                <a:cs typeface="Arial Narrow"/>
              </a:rPr>
              <a:t>CAP Senior Member Professional Development Program </a:t>
            </a:r>
            <a:r>
              <a:rPr lang="en-US" sz="2400" dirty="0">
                <a:latin typeface="Arial Narrow"/>
                <a:cs typeface="Arial Narrow"/>
              </a:rPr>
              <a:t>prepares members to serve their units, their communities, and their nation. </a:t>
            </a:r>
          </a:p>
          <a:p>
            <a:pPr algn="just"/>
            <a:endParaRPr lang="en-US" sz="2400" dirty="0" smtClean="0">
              <a:latin typeface="Arial Narrow"/>
              <a:cs typeface="Arial Narrow"/>
            </a:endParaRPr>
          </a:p>
          <a:p>
            <a:pPr marL="342900" indent="-342900" algn="just">
              <a:buFont typeface="Arial"/>
              <a:buChar char="•"/>
            </a:pPr>
            <a:r>
              <a:rPr lang="en-US" sz="2400" dirty="0" smtClean="0">
                <a:latin typeface="Arial Narrow"/>
                <a:cs typeface="Arial Narrow"/>
              </a:rPr>
              <a:t>The </a:t>
            </a:r>
            <a:r>
              <a:rPr lang="en-US" sz="2400" dirty="0">
                <a:latin typeface="Arial Narrow"/>
                <a:cs typeface="Arial Narrow"/>
              </a:rPr>
              <a:t>professional development ribbons are awarded by the Civil Air Patrol National Headquarters to denote the level of achievement that a senior member has achieved in this program. </a:t>
            </a:r>
          </a:p>
        </p:txBody>
      </p:sp>
    </p:spTree>
    <p:extLst>
      <p:ext uri="{BB962C8B-B14F-4D97-AF65-F5344CB8AC3E}">
        <p14:creationId xmlns:p14="http://schemas.microsoft.com/office/powerpoint/2010/main" val="601069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551460" y="1704578"/>
            <a:ext cx="8108912" cy="4481227"/>
          </a:xfrm>
          <a:prstGeom prst="rect">
            <a:avLst/>
          </a:prstGeom>
        </p:spPr>
        <p:txBody>
          <a:bodyPr wrap="square">
            <a:spAutoFit/>
          </a:bodyPr>
          <a:lstStyle/>
          <a:p>
            <a:r>
              <a:rPr lang="en-US" sz="2400" dirty="0">
                <a:latin typeface="Arial Narrow"/>
                <a:cs typeface="Arial Narrow"/>
              </a:rPr>
              <a:t>The </a:t>
            </a:r>
            <a:r>
              <a:rPr lang="en-US" sz="2400" u="sng" dirty="0">
                <a:solidFill>
                  <a:srgbClr val="305EE0"/>
                </a:solidFill>
                <a:latin typeface="Arial Narrow"/>
                <a:cs typeface="Arial Narrow"/>
              </a:rPr>
              <a:t>professional development program</a:t>
            </a:r>
            <a:r>
              <a:rPr lang="en-US" sz="2400" dirty="0">
                <a:solidFill>
                  <a:srgbClr val="305EE0"/>
                </a:solidFill>
                <a:latin typeface="Arial Narrow"/>
                <a:cs typeface="Arial Narrow"/>
              </a:rPr>
              <a:t> </a:t>
            </a:r>
            <a:r>
              <a:rPr lang="en-US" sz="2400" dirty="0">
                <a:latin typeface="Arial Narrow"/>
                <a:cs typeface="Arial Narrow"/>
              </a:rPr>
              <a:t>is divided into five levels:</a:t>
            </a:r>
          </a:p>
          <a:p>
            <a:r>
              <a:rPr lang="en-US" sz="2400" dirty="0">
                <a:latin typeface="Arial Narrow"/>
                <a:cs typeface="Arial Narrow"/>
              </a:rPr>
              <a:t>	</a:t>
            </a:r>
            <a:endParaRPr lang="en-US" sz="2400" dirty="0" smtClean="0">
              <a:latin typeface="Arial Narrow"/>
              <a:cs typeface="Arial Narrow"/>
            </a:endParaRPr>
          </a:p>
          <a:p>
            <a:pPr lvl="1">
              <a:lnSpc>
                <a:spcPct val="110000"/>
              </a:lnSpc>
            </a:pPr>
            <a:r>
              <a:rPr lang="en-US" sz="2400" dirty="0">
                <a:latin typeface="Arial Narrow"/>
                <a:cs typeface="Arial Narrow"/>
              </a:rPr>
              <a:t>	</a:t>
            </a:r>
            <a:r>
              <a:rPr lang="en-US" sz="2400" b="1" dirty="0" smtClean="0">
                <a:latin typeface="Arial Narrow"/>
                <a:cs typeface="Arial Narrow"/>
              </a:rPr>
              <a:t>Level One</a:t>
            </a:r>
            <a:r>
              <a:rPr lang="en-US" sz="2400" dirty="0" smtClean="0">
                <a:latin typeface="Arial Narrow"/>
                <a:cs typeface="Arial Narrow"/>
              </a:rPr>
              <a:t>		Foundations </a:t>
            </a:r>
            <a:r>
              <a:rPr lang="en-US" sz="2400" i="1" dirty="0" smtClean="0">
                <a:latin typeface="Arial Narrow"/>
                <a:cs typeface="Arial Narrow"/>
              </a:rPr>
              <a:t>(no associated award)</a:t>
            </a:r>
          </a:p>
          <a:p>
            <a:pPr lvl="1">
              <a:lnSpc>
                <a:spcPct val="110000"/>
              </a:lnSpc>
            </a:pPr>
            <a:r>
              <a:rPr lang="en-US" sz="2400" dirty="0">
                <a:latin typeface="Arial Narrow"/>
                <a:cs typeface="Arial Narrow"/>
              </a:rPr>
              <a:t>	</a:t>
            </a:r>
            <a:endParaRPr lang="en-US" sz="2400" dirty="0" smtClean="0">
              <a:effectLst/>
              <a:latin typeface="Arial Narrow"/>
              <a:cs typeface="Arial Narrow"/>
            </a:endParaRPr>
          </a:p>
          <a:p>
            <a:pPr lvl="1">
              <a:lnSpc>
                <a:spcPct val="110000"/>
              </a:lnSpc>
            </a:pPr>
            <a:r>
              <a:rPr lang="en-US" sz="2400" dirty="0">
                <a:latin typeface="Arial Narrow"/>
                <a:cs typeface="Arial Narrow"/>
              </a:rPr>
              <a:t>	</a:t>
            </a:r>
            <a:r>
              <a:rPr lang="en-US" sz="2400" b="1" dirty="0">
                <a:latin typeface="Arial Narrow"/>
                <a:cs typeface="Arial Narrow"/>
              </a:rPr>
              <a:t>Level </a:t>
            </a:r>
            <a:r>
              <a:rPr lang="en-US" sz="2400" b="1" dirty="0" smtClean="0">
                <a:latin typeface="Arial Narrow"/>
                <a:cs typeface="Arial Narrow"/>
              </a:rPr>
              <a:t>Two</a:t>
            </a:r>
            <a:r>
              <a:rPr lang="en-US" sz="2400" dirty="0" smtClean="0">
                <a:latin typeface="Arial Narrow"/>
                <a:cs typeface="Arial Narrow"/>
              </a:rPr>
              <a:t>		Technical </a:t>
            </a:r>
            <a:r>
              <a:rPr lang="en-US" sz="2400" dirty="0">
                <a:latin typeface="Arial Narrow"/>
                <a:cs typeface="Arial Narrow"/>
              </a:rPr>
              <a:t>Training – </a:t>
            </a:r>
            <a:r>
              <a:rPr lang="en-US" sz="2400" i="1" dirty="0">
                <a:solidFill>
                  <a:srgbClr val="0000FF"/>
                </a:solidFill>
                <a:latin typeface="Arial Narrow"/>
                <a:cs typeface="Arial Narrow"/>
              </a:rPr>
              <a:t>Davis </a:t>
            </a:r>
            <a:r>
              <a:rPr lang="en-US" sz="2400" i="1" dirty="0" smtClean="0">
                <a:solidFill>
                  <a:srgbClr val="0000FF"/>
                </a:solidFill>
                <a:latin typeface="Arial Narrow"/>
                <a:cs typeface="Arial Narrow"/>
              </a:rPr>
              <a:t>Award</a:t>
            </a:r>
          </a:p>
          <a:p>
            <a:pPr lvl="1">
              <a:lnSpc>
                <a:spcPct val="110000"/>
              </a:lnSpc>
            </a:pPr>
            <a:endParaRPr lang="en-US" sz="2400" i="1" dirty="0" smtClean="0">
              <a:solidFill>
                <a:srgbClr val="0000FF"/>
              </a:solidFill>
              <a:effectLst/>
              <a:latin typeface="Arial Narrow"/>
              <a:cs typeface="Arial Narrow"/>
            </a:endParaRPr>
          </a:p>
          <a:p>
            <a:pPr lvl="1">
              <a:lnSpc>
                <a:spcPct val="110000"/>
              </a:lnSpc>
            </a:pPr>
            <a:r>
              <a:rPr lang="en-US" sz="2400" dirty="0">
                <a:latin typeface="Arial Narrow"/>
                <a:cs typeface="Arial Narrow"/>
              </a:rPr>
              <a:t>	</a:t>
            </a:r>
            <a:r>
              <a:rPr lang="en-US" sz="2400" b="1" dirty="0">
                <a:latin typeface="Arial Narrow"/>
                <a:cs typeface="Arial Narrow"/>
              </a:rPr>
              <a:t>Level </a:t>
            </a:r>
            <a:r>
              <a:rPr lang="en-US" sz="2400" b="1" dirty="0" smtClean="0">
                <a:latin typeface="Arial Narrow"/>
                <a:cs typeface="Arial Narrow"/>
              </a:rPr>
              <a:t>Three</a:t>
            </a:r>
            <a:r>
              <a:rPr lang="en-US" sz="2400" dirty="0" smtClean="0">
                <a:latin typeface="Arial Narrow"/>
                <a:cs typeface="Arial Narrow"/>
              </a:rPr>
              <a:t>	Management </a:t>
            </a:r>
            <a:r>
              <a:rPr lang="en-US" sz="2400" dirty="0">
                <a:latin typeface="Arial Narrow"/>
                <a:cs typeface="Arial Narrow"/>
              </a:rPr>
              <a:t>– </a:t>
            </a:r>
            <a:r>
              <a:rPr lang="en-US" sz="2400" i="1" dirty="0">
                <a:solidFill>
                  <a:srgbClr val="0000FF"/>
                </a:solidFill>
                <a:latin typeface="Arial Narrow"/>
                <a:cs typeface="Arial Narrow"/>
              </a:rPr>
              <a:t>Loening </a:t>
            </a:r>
            <a:r>
              <a:rPr lang="en-US" sz="2400" i="1" dirty="0" smtClean="0">
                <a:solidFill>
                  <a:srgbClr val="0000FF"/>
                </a:solidFill>
                <a:latin typeface="Arial Narrow"/>
                <a:cs typeface="Arial Narrow"/>
              </a:rPr>
              <a:t>Award</a:t>
            </a:r>
          </a:p>
          <a:p>
            <a:pPr lvl="1">
              <a:lnSpc>
                <a:spcPct val="110000"/>
              </a:lnSpc>
            </a:pPr>
            <a:endParaRPr lang="en-US" sz="2400" i="1" dirty="0" smtClean="0">
              <a:solidFill>
                <a:srgbClr val="0000FF"/>
              </a:solidFill>
              <a:effectLst/>
              <a:latin typeface="Arial Narrow"/>
              <a:cs typeface="Arial Narrow"/>
            </a:endParaRPr>
          </a:p>
          <a:p>
            <a:pPr lvl="1">
              <a:lnSpc>
                <a:spcPct val="110000"/>
              </a:lnSpc>
            </a:pPr>
            <a:r>
              <a:rPr lang="en-US" sz="2400" dirty="0">
                <a:latin typeface="Arial Narrow"/>
                <a:cs typeface="Arial Narrow"/>
              </a:rPr>
              <a:t>	</a:t>
            </a:r>
            <a:r>
              <a:rPr lang="en-US" sz="2400" b="1" dirty="0">
                <a:latin typeface="Arial Narrow"/>
                <a:cs typeface="Arial Narrow"/>
              </a:rPr>
              <a:t>Level </a:t>
            </a:r>
            <a:r>
              <a:rPr lang="en-US" sz="2400" b="1" dirty="0" smtClean="0">
                <a:latin typeface="Arial Narrow"/>
                <a:cs typeface="Arial Narrow"/>
              </a:rPr>
              <a:t>Four</a:t>
            </a:r>
            <a:r>
              <a:rPr lang="en-US" sz="2400" dirty="0" smtClean="0">
                <a:latin typeface="Arial Narrow"/>
                <a:cs typeface="Arial Narrow"/>
              </a:rPr>
              <a:t>		Command </a:t>
            </a:r>
            <a:r>
              <a:rPr lang="en-US" sz="2400" dirty="0">
                <a:latin typeface="Arial Narrow"/>
                <a:cs typeface="Arial Narrow"/>
              </a:rPr>
              <a:t>&amp; Staff – </a:t>
            </a:r>
            <a:r>
              <a:rPr lang="en-US" sz="2400" i="1" dirty="0">
                <a:solidFill>
                  <a:srgbClr val="0000FF"/>
                </a:solidFill>
                <a:latin typeface="Arial Narrow"/>
                <a:cs typeface="Arial Narrow"/>
              </a:rPr>
              <a:t>Garber </a:t>
            </a:r>
            <a:r>
              <a:rPr lang="en-US" sz="2400" i="1" dirty="0" smtClean="0">
                <a:solidFill>
                  <a:srgbClr val="0000FF"/>
                </a:solidFill>
                <a:latin typeface="Arial Narrow"/>
                <a:cs typeface="Arial Narrow"/>
              </a:rPr>
              <a:t>Award</a:t>
            </a:r>
          </a:p>
          <a:p>
            <a:pPr lvl="1">
              <a:lnSpc>
                <a:spcPct val="110000"/>
              </a:lnSpc>
            </a:pPr>
            <a:endParaRPr lang="en-US" sz="2400" i="1" dirty="0" smtClean="0">
              <a:solidFill>
                <a:srgbClr val="0000FF"/>
              </a:solidFill>
              <a:effectLst/>
              <a:latin typeface="Arial Narrow"/>
              <a:cs typeface="Arial Narrow"/>
            </a:endParaRPr>
          </a:p>
          <a:p>
            <a:pPr lvl="1">
              <a:lnSpc>
                <a:spcPct val="110000"/>
              </a:lnSpc>
            </a:pPr>
            <a:r>
              <a:rPr lang="en-US" sz="2400" dirty="0">
                <a:latin typeface="Arial Narrow"/>
                <a:cs typeface="Arial Narrow"/>
              </a:rPr>
              <a:t>	</a:t>
            </a:r>
            <a:r>
              <a:rPr lang="en-US" sz="2400" b="1" dirty="0">
                <a:latin typeface="Arial Narrow"/>
                <a:cs typeface="Arial Narrow"/>
              </a:rPr>
              <a:t>Level </a:t>
            </a:r>
            <a:r>
              <a:rPr lang="en-US" sz="2400" b="1" dirty="0" smtClean="0">
                <a:latin typeface="Arial Narrow"/>
                <a:cs typeface="Arial Narrow"/>
              </a:rPr>
              <a:t>Five</a:t>
            </a:r>
            <a:r>
              <a:rPr lang="en-US" sz="2400" dirty="0" smtClean="0">
                <a:latin typeface="Arial Narrow"/>
                <a:cs typeface="Arial Narrow"/>
              </a:rPr>
              <a:t>		Executive </a:t>
            </a:r>
            <a:r>
              <a:rPr lang="en-US" sz="2400" dirty="0">
                <a:latin typeface="Arial Narrow"/>
                <a:cs typeface="Arial Narrow"/>
              </a:rPr>
              <a:t>– </a:t>
            </a:r>
            <a:r>
              <a:rPr lang="en-US" sz="2400" i="1" dirty="0">
                <a:solidFill>
                  <a:srgbClr val="0000FF"/>
                </a:solidFill>
                <a:latin typeface="Arial Narrow"/>
                <a:cs typeface="Arial Narrow"/>
              </a:rPr>
              <a:t>Wilson Award</a:t>
            </a:r>
            <a:endParaRPr lang="en-US" sz="2400" i="1" dirty="0">
              <a:solidFill>
                <a:srgbClr val="0000FF"/>
              </a:solidFill>
              <a:effectLst/>
              <a:latin typeface="Arial Narrow"/>
              <a:cs typeface="Arial Narrow"/>
            </a:endParaRPr>
          </a:p>
        </p:txBody>
      </p:sp>
    </p:spTree>
    <p:extLst>
      <p:ext uri="{BB962C8B-B14F-4D97-AF65-F5344CB8AC3E}">
        <p14:creationId xmlns:p14="http://schemas.microsoft.com/office/powerpoint/2010/main" val="1900633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4">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809053"/>
            <a:ext cx="8229600" cy="369332"/>
          </a:xfrm>
          <a:prstGeom prst="rect">
            <a:avLst/>
          </a:prstGeom>
          <a:noFill/>
        </p:spPr>
        <p:txBody>
          <a:bodyPr wrap="square" rtlCol="0">
            <a:spAutoFit/>
          </a:bodyPr>
          <a:lstStyle/>
          <a:p>
            <a:endParaRPr lang="en-US" dirty="0"/>
          </a:p>
        </p:txBody>
      </p:sp>
      <p:sp>
        <p:nvSpPr>
          <p:cNvPr id="3" name="Rectangle 2"/>
          <p:cNvSpPr/>
          <p:nvPr/>
        </p:nvSpPr>
        <p:spPr>
          <a:xfrm>
            <a:off x="2326547" y="1594272"/>
            <a:ext cx="4560179" cy="584776"/>
          </a:xfrm>
          <a:prstGeom prst="rect">
            <a:avLst/>
          </a:prstGeom>
        </p:spPr>
        <p:txBody>
          <a:bodyPr wrap="none">
            <a:spAutoFit/>
          </a:bodyPr>
          <a:lstStyle/>
          <a:p>
            <a:r>
              <a:rPr lang="en-US" sz="3200" i="1" dirty="0">
                <a:solidFill>
                  <a:srgbClr val="0000FF"/>
                </a:solidFill>
                <a:latin typeface="Arial Narrow"/>
                <a:cs typeface="Arial Narrow"/>
              </a:rPr>
              <a:t>Benjamin O. Davis, Jr. Award</a:t>
            </a:r>
            <a:endParaRPr lang="en-US" sz="3200" dirty="0">
              <a:solidFill>
                <a:srgbClr val="0000FF"/>
              </a:solidFill>
              <a:latin typeface="Arial Narrow"/>
              <a:cs typeface="Arial Narrow"/>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96579009"/>
              </p:ext>
            </p:extLst>
          </p:nvPr>
        </p:nvGraphicFramePr>
        <p:xfrm>
          <a:off x="1084512" y="2190750"/>
          <a:ext cx="6858000" cy="825500"/>
        </p:xfrm>
        <a:graphic>
          <a:graphicData uri="http://schemas.openxmlformats.org/presentationml/2006/ole">
            <mc:AlternateContent xmlns:mc="http://schemas.openxmlformats.org/markup-compatibility/2006">
              <mc:Choice xmlns:v="urn:schemas-microsoft-com:vml" Requires="v">
                <p:oleObj spid="_x0000_s5203" name="Document" r:id="rId6" imgW="6858000" imgH="825500" progId="Word.Document.12">
                  <p:embed/>
                </p:oleObj>
              </mc:Choice>
              <mc:Fallback>
                <p:oleObj name="Document" r:id="rId6" imgW="6858000" imgH="825500" progId="Word.Document.12">
                  <p:embed/>
                  <p:pic>
                    <p:nvPicPr>
                      <p:cNvPr id="0" name=""/>
                      <p:cNvPicPr/>
                      <p:nvPr/>
                    </p:nvPicPr>
                    <p:blipFill>
                      <a:blip r:embed="rId7"/>
                      <a:stretch>
                        <a:fillRect/>
                      </a:stretch>
                    </p:blipFill>
                    <p:spPr>
                      <a:xfrm>
                        <a:off x="1084512" y="2190750"/>
                        <a:ext cx="6858000" cy="825500"/>
                      </a:xfrm>
                      <a:prstGeom prst="rect">
                        <a:avLst/>
                      </a:prstGeom>
                    </p:spPr>
                  </p:pic>
                </p:oleObj>
              </mc:Fallback>
            </mc:AlternateContent>
          </a:graphicData>
        </a:graphic>
      </p:graphicFrame>
      <p:sp>
        <p:nvSpPr>
          <p:cNvPr id="5" name="Rectangle 4"/>
          <p:cNvSpPr/>
          <p:nvPr/>
        </p:nvSpPr>
        <p:spPr>
          <a:xfrm>
            <a:off x="519810" y="3963962"/>
            <a:ext cx="8140562" cy="2308324"/>
          </a:xfrm>
          <a:prstGeom prst="rect">
            <a:avLst/>
          </a:prstGeom>
        </p:spPr>
        <p:txBody>
          <a:bodyPr wrap="square">
            <a:spAutoFit/>
          </a:bodyPr>
          <a:lstStyle/>
          <a:p>
            <a:pPr algn="ctr"/>
            <a:endParaRPr lang="en-US" sz="2400" dirty="0" smtClean="0">
              <a:latin typeface="Arial Narrow"/>
              <a:cs typeface="Arial Narrow"/>
            </a:endParaRPr>
          </a:p>
          <a:p>
            <a:pPr algn="just"/>
            <a:endParaRPr lang="en-US" sz="2400" dirty="0">
              <a:latin typeface="Arial Narrow"/>
              <a:cs typeface="Arial Narrow"/>
            </a:endParaRPr>
          </a:p>
          <a:p>
            <a:pPr algn="just"/>
            <a:r>
              <a:rPr lang="en-US" sz="2400" dirty="0" smtClean="0">
                <a:latin typeface="Arial Narrow"/>
                <a:cs typeface="Arial Narrow"/>
              </a:rPr>
              <a:t>The </a:t>
            </a:r>
            <a:r>
              <a:rPr lang="en-US" sz="2400" dirty="0">
                <a:solidFill>
                  <a:srgbClr val="305EE0"/>
                </a:solidFill>
                <a:latin typeface="Arial Narrow"/>
                <a:cs typeface="Arial Narrow"/>
              </a:rPr>
              <a:t>Benjamin O. Davis, Jr. Award </a:t>
            </a:r>
            <a:r>
              <a:rPr lang="en-US" sz="2400" dirty="0">
                <a:latin typeface="Arial Narrow"/>
                <a:cs typeface="Arial Narrow"/>
              </a:rPr>
              <a:t>is presented to senior members who successfully complete the second level of professional development. It is named for Benjamin O. Davis, an aviation pioneer and commander of the Tuskegee Airmen during World War II. </a:t>
            </a:r>
            <a:endParaRPr lang="en-US" sz="2400" dirty="0">
              <a:effectLst/>
              <a:latin typeface="Arial Narrow"/>
              <a:cs typeface="Arial Narrow"/>
            </a:endParaRPr>
          </a:p>
        </p:txBody>
      </p:sp>
      <p:pic>
        <p:nvPicPr>
          <p:cNvPr id="7" name="Picture 6"/>
          <p:cNvPicPr>
            <a:picLocks noChangeAspect="1"/>
          </p:cNvPicPr>
          <p:nvPr/>
        </p:nvPicPr>
        <p:blipFill>
          <a:blip r:embed="rId8"/>
          <a:stretch>
            <a:fillRect/>
          </a:stretch>
        </p:blipFill>
        <p:spPr>
          <a:xfrm>
            <a:off x="3562695" y="2840963"/>
            <a:ext cx="1919141" cy="1802324"/>
          </a:xfrm>
          <a:prstGeom prst="rect">
            <a:avLst/>
          </a:prstGeom>
        </p:spPr>
      </p:pic>
    </p:spTree>
    <p:extLst>
      <p:ext uri="{BB962C8B-B14F-4D97-AF65-F5344CB8AC3E}">
        <p14:creationId xmlns:p14="http://schemas.microsoft.com/office/powerpoint/2010/main" val="32367849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55"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1835753" y="1624368"/>
            <a:ext cx="5570672" cy="584776"/>
          </a:xfrm>
          <a:prstGeom prst="rect">
            <a:avLst/>
          </a:prstGeom>
        </p:spPr>
        <p:txBody>
          <a:bodyPr wrap="none">
            <a:spAutoFit/>
          </a:bodyPr>
          <a:lstStyle/>
          <a:p>
            <a:r>
              <a:rPr lang="en-US" sz="3200" i="1" dirty="0">
                <a:solidFill>
                  <a:srgbClr val="0000FF"/>
                </a:solidFill>
                <a:latin typeface="Arial Narrow"/>
                <a:cs typeface="Arial Narrow"/>
              </a:rPr>
              <a:t>Benjamin O. Davis, Jr. </a:t>
            </a:r>
            <a:r>
              <a:rPr lang="en-US" sz="3200" i="1" dirty="0" smtClean="0">
                <a:solidFill>
                  <a:srgbClr val="0000FF"/>
                </a:solidFill>
                <a:latin typeface="Arial Narrow"/>
                <a:cs typeface="Arial Narrow"/>
              </a:rPr>
              <a:t>Award (Cont)</a:t>
            </a:r>
            <a:endParaRPr lang="en-US" sz="3200" dirty="0">
              <a:solidFill>
                <a:srgbClr val="0000FF"/>
              </a:solidFill>
              <a:latin typeface="Arial Narrow"/>
              <a:cs typeface="Arial Narrow"/>
            </a:endParaRPr>
          </a:p>
        </p:txBody>
      </p:sp>
      <p:sp>
        <p:nvSpPr>
          <p:cNvPr id="4" name="Rectangle 3"/>
          <p:cNvSpPr/>
          <p:nvPr/>
        </p:nvSpPr>
        <p:spPr>
          <a:xfrm>
            <a:off x="457199" y="2332070"/>
            <a:ext cx="8237955" cy="3939540"/>
          </a:xfrm>
          <a:prstGeom prst="rect">
            <a:avLst/>
          </a:prstGeom>
        </p:spPr>
        <p:txBody>
          <a:bodyPr wrap="square">
            <a:spAutoFit/>
          </a:bodyPr>
          <a:lstStyle/>
          <a:p>
            <a:pPr marL="342900" lvl="0" indent="-342900" algn="just">
              <a:spcAft>
                <a:spcPts val="1200"/>
              </a:spcAft>
              <a:buFont typeface="Arial"/>
              <a:buChar char="•"/>
            </a:pPr>
            <a:r>
              <a:rPr lang="en-US" sz="2400" dirty="0">
                <a:latin typeface="Arial Narrow"/>
                <a:cs typeface="Arial Narrow"/>
              </a:rPr>
              <a:t>Members must complete the technical training required for the Leadership </a:t>
            </a:r>
            <a:r>
              <a:rPr lang="en-US" sz="2400" dirty="0" smtClean="0">
                <a:latin typeface="Arial Narrow"/>
                <a:cs typeface="Arial Narrow"/>
              </a:rPr>
              <a:t>Award</a:t>
            </a:r>
          </a:p>
          <a:p>
            <a:pPr marL="342900" lvl="0" indent="-342900" algn="just">
              <a:buFont typeface="Arial"/>
              <a:buChar char="•"/>
            </a:pPr>
            <a:r>
              <a:rPr lang="en-US" sz="2400" dirty="0" smtClean="0">
                <a:latin typeface="Arial Narrow"/>
                <a:cs typeface="Arial Narrow"/>
              </a:rPr>
              <a:t>Must </a:t>
            </a:r>
            <a:r>
              <a:rPr lang="en-US" sz="2400" dirty="0">
                <a:latin typeface="Arial Narrow"/>
                <a:cs typeface="Arial Narrow"/>
              </a:rPr>
              <a:t>attend </a:t>
            </a:r>
            <a:r>
              <a:rPr lang="en-US" sz="2400" b="1" dirty="0">
                <a:latin typeface="Arial Narrow"/>
                <a:cs typeface="Arial Narrow"/>
              </a:rPr>
              <a:t>Squadron Leadership School</a:t>
            </a:r>
            <a:r>
              <a:rPr lang="en-US" sz="2400" dirty="0">
                <a:latin typeface="Arial Narrow"/>
                <a:cs typeface="Arial Narrow"/>
              </a:rPr>
              <a:t>. </a:t>
            </a:r>
          </a:p>
          <a:p>
            <a:pPr lvl="2" algn="just"/>
            <a:r>
              <a:rPr lang="en-US" sz="2400" dirty="0">
                <a:latin typeface="Arial Narrow"/>
                <a:cs typeface="Arial Narrow"/>
              </a:rPr>
              <a:t>This course is designed "to enhance a senior member’s performance at the squadron level and to increase understanding of the basic function of a squadron and how to improve squadron operations." </a:t>
            </a:r>
            <a:endParaRPr lang="en-US" sz="2400" dirty="0" smtClean="0">
              <a:latin typeface="Arial Narrow"/>
              <a:cs typeface="Arial Narrow"/>
            </a:endParaRPr>
          </a:p>
          <a:p>
            <a:pPr lvl="2" algn="just"/>
            <a:endParaRPr lang="en-US" sz="2400" dirty="0">
              <a:latin typeface="Arial Narrow"/>
              <a:cs typeface="Arial Narrow"/>
            </a:endParaRPr>
          </a:p>
          <a:p>
            <a:pPr marL="342900" lvl="0" indent="-342900" algn="just">
              <a:buFont typeface="Arial"/>
              <a:buChar char="•"/>
            </a:pPr>
            <a:r>
              <a:rPr lang="en-US" sz="2400" i="1" dirty="0">
                <a:latin typeface="Arial Narrow"/>
                <a:cs typeface="Arial Narrow"/>
              </a:rPr>
              <a:t>There is </a:t>
            </a:r>
            <a:r>
              <a:rPr lang="en-US" sz="2400" i="1" dirty="0">
                <a:solidFill>
                  <a:srgbClr val="0000FF"/>
                </a:solidFill>
                <a:latin typeface="Arial Narrow"/>
                <a:cs typeface="Arial Narrow"/>
              </a:rPr>
              <a:t>(currently) </a:t>
            </a:r>
            <a:r>
              <a:rPr lang="en-US" sz="2400" i="1" dirty="0">
                <a:latin typeface="Arial Narrow"/>
                <a:cs typeface="Arial Narrow"/>
              </a:rPr>
              <a:t>no ribbon associated with this award and members receive a certificate.</a:t>
            </a:r>
          </a:p>
        </p:txBody>
      </p:sp>
    </p:spTree>
    <p:extLst>
      <p:ext uri="{BB962C8B-B14F-4D97-AF65-F5344CB8AC3E}">
        <p14:creationId xmlns:p14="http://schemas.microsoft.com/office/powerpoint/2010/main" val="1990609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1964549" y="1611824"/>
            <a:ext cx="5239852" cy="584776"/>
          </a:xfrm>
          <a:prstGeom prst="rect">
            <a:avLst/>
          </a:prstGeom>
        </p:spPr>
        <p:txBody>
          <a:bodyPr wrap="none">
            <a:spAutoFit/>
          </a:bodyPr>
          <a:lstStyle/>
          <a:p>
            <a:r>
              <a:rPr lang="en-US" sz="3200" i="1" dirty="0">
                <a:solidFill>
                  <a:srgbClr val="0000FF"/>
                </a:solidFill>
                <a:latin typeface="Arial Narrow"/>
                <a:cs typeface="Arial Narrow"/>
              </a:rPr>
              <a:t>Grover Loening Aerospace Award</a:t>
            </a:r>
            <a:endParaRPr lang="en-US" sz="3200" dirty="0">
              <a:solidFill>
                <a:srgbClr val="0000FF"/>
              </a:solidFill>
              <a:latin typeface="Arial Narrow"/>
              <a:cs typeface="Arial Narrow"/>
            </a:endParaRPr>
          </a:p>
        </p:txBody>
      </p:sp>
      <p:pic>
        <p:nvPicPr>
          <p:cNvPr id="7" name="Picture 6" descr="http://upload.wikimedia.org/wikipedia/commons/thumb/3/31/CAP_Grover_Loening_Aerospace_Award.png/150px-CAP_Grover_Loening_Aerospace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708497" y="2309824"/>
            <a:ext cx="1426210" cy="450215"/>
          </a:xfrm>
          <a:prstGeom prst="rect">
            <a:avLst/>
          </a:prstGeom>
          <a:noFill/>
          <a:ln w="50800" cmpd="thickThin">
            <a:solidFill>
              <a:schemeClr val="tx1"/>
            </a:solidFill>
          </a:ln>
        </p:spPr>
      </p:pic>
      <p:sp>
        <p:nvSpPr>
          <p:cNvPr id="4" name="Rectangle 3"/>
          <p:cNvSpPr/>
          <p:nvPr/>
        </p:nvSpPr>
        <p:spPr>
          <a:xfrm>
            <a:off x="3252053" y="2868324"/>
            <a:ext cx="2334500" cy="253916"/>
          </a:xfrm>
          <a:prstGeom prst="rect">
            <a:avLst/>
          </a:prstGeom>
        </p:spPr>
        <p:txBody>
          <a:bodyPr wrap="none">
            <a:spAutoFit/>
          </a:bodyPr>
          <a:lstStyle/>
          <a:p>
            <a:r>
              <a:rPr lang="en-US" sz="1050" b="1" dirty="0">
                <a:latin typeface="Arial Narrow"/>
                <a:cs typeface="Arial Narrow"/>
              </a:rPr>
              <a:t>Grover Loening Aerospace Award ribbon</a:t>
            </a:r>
            <a:r>
              <a:rPr lang="en-US" sz="1050" dirty="0" smtClean="0">
                <a:effectLst/>
                <a:latin typeface="Arial Narrow"/>
                <a:cs typeface="Arial Narrow"/>
              </a:rPr>
              <a:t> </a:t>
            </a:r>
            <a:endParaRPr lang="en-US" sz="1050" dirty="0">
              <a:latin typeface="Arial Narrow"/>
              <a:cs typeface="Arial Narrow"/>
            </a:endParaRPr>
          </a:p>
        </p:txBody>
      </p:sp>
      <p:sp>
        <p:nvSpPr>
          <p:cNvPr id="5" name="Rectangle 4"/>
          <p:cNvSpPr/>
          <p:nvPr/>
        </p:nvSpPr>
        <p:spPr>
          <a:xfrm>
            <a:off x="352291" y="4694464"/>
            <a:ext cx="8334509" cy="1938992"/>
          </a:xfrm>
          <a:prstGeom prst="rect">
            <a:avLst/>
          </a:prstGeom>
        </p:spPr>
        <p:txBody>
          <a:bodyPr wrap="square">
            <a:spAutoFit/>
          </a:bodyPr>
          <a:lstStyle/>
          <a:p>
            <a:pPr algn="just"/>
            <a:r>
              <a:rPr lang="en-US" sz="2400" dirty="0">
                <a:latin typeface="Arial Narrow"/>
                <a:cs typeface="Arial Narrow"/>
              </a:rPr>
              <a:t>The </a:t>
            </a:r>
            <a:r>
              <a:rPr lang="en-US" sz="2400" dirty="0">
                <a:solidFill>
                  <a:srgbClr val="305EE0"/>
                </a:solidFill>
                <a:latin typeface="Arial Narrow"/>
                <a:cs typeface="Arial Narrow"/>
              </a:rPr>
              <a:t>Grover Loening Aerospace Award </a:t>
            </a:r>
            <a:r>
              <a:rPr lang="en-US" sz="2400" dirty="0">
                <a:latin typeface="Arial Narrow"/>
                <a:cs typeface="Arial Narrow"/>
              </a:rPr>
              <a:t>is presented to senior members who successfully complete the third level of the professional development program. The award is issued directly from CAP National Headquarters. The award is named for aerospace manufacturer Grover Cleveland Loening. </a:t>
            </a:r>
            <a:endParaRPr lang="en-US" sz="2400" dirty="0">
              <a:effectLst/>
              <a:latin typeface="Arial Narrow"/>
              <a:cs typeface="Arial Narrow"/>
            </a:endParaRPr>
          </a:p>
        </p:txBody>
      </p:sp>
      <p:pic>
        <p:nvPicPr>
          <p:cNvPr id="8" name="Picture 7"/>
          <p:cNvPicPr>
            <a:picLocks noChangeAspect="1"/>
          </p:cNvPicPr>
          <p:nvPr/>
        </p:nvPicPr>
        <p:blipFill>
          <a:blip r:embed="rId6"/>
          <a:stretch>
            <a:fillRect/>
          </a:stretch>
        </p:blipFill>
        <p:spPr>
          <a:xfrm>
            <a:off x="3525326" y="3063650"/>
            <a:ext cx="1847230" cy="1471445"/>
          </a:xfrm>
          <a:prstGeom prst="rect">
            <a:avLst/>
          </a:prstGeom>
        </p:spPr>
      </p:pic>
    </p:spTree>
    <p:extLst>
      <p:ext uri="{BB962C8B-B14F-4D97-AF65-F5344CB8AC3E}">
        <p14:creationId xmlns:p14="http://schemas.microsoft.com/office/powerpoint/2010/main" val="29837296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3">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1435949" y="1647763"/>
            <a:ext cx="6585287" cy="584776"/>
          </a:xfrm>
          <a:prstGeom prst="rect">
            <a:avLst/>
          </a:prstGeom>
          <a:noFill/>
        </p:spPr>
        <p:txBody>
          <a:bodyPr wrap="square" rtlCol="0">
            <a:spAutoFit/>
          </a:bodyPr>
          <a:lstStyle/>
          <a:p>
            <a:r>
              <a:rPr lang="en-US" sz="3200" i="1" dirty="0" smtClean="0">
                <a:solidFill>
                  <a:srgbClr val="0000FF"/>
                </a:solidFill>
                <a:latin typeface="Arial Narrow"/>
                <a:cs typeface="Arial Narrow"/>
              </a:rPr>
              <a:t>Grover Loening Aerospace Award (Cont</a:t>
            </a:r>
            <a:r>
              <a:rPr lang="en-US" sz="3200" i="1" dirty="0">
                <a:solidFill>
                  <a:srgbClr val="0000FF"/>
                </a:solidFill>
                <a:latin typeface="Arial Narrow"/>
                <a:cs typeface="Arial Narrow"/>
              </a:rPr>
              <a:t>)</a:t>
            </a:r>
            <a:endParaRPr lang="en-US" sz="3200" dirty="0">
              <a:solidFill>
                <a:srgbClr val="0000FF"/>
              </a:solidFill>
              <a:latin typeface="Arial Narrow"/>
              <a:cs typeface="Arial Narrow"/>
            </a:endParaRPr>
          </a:p>
        </p:txBody>
      </p:sp>
      <p:sp>
        <p:nvSpPr>
          <p:cNvPr id="3" name="Rectangle 2"/>
          <p:cNvSpPr/>
          <p:nvPr/>
        </p:nvSpPr>
        <p:spPr>
          <a:xfrm>
            <a:off x="483628" y="2232539"/>
            <a:ext cx="8203172" cy="4093428"/>
          </a:xfrm>
          <a:prstGeom prst="rect">
            <a:avLst/>
          </a:prstGeom>
        </p:spPr>
        <p:txBody>
          <a:bodyPr wrap="square">
            <a:spAutoFit/>
          </a:bodyPr>
          <a:lstStyle/>
          <a:p>
            <a:pPr marL="342900" lvl="0" indent="-342900" algn="just">
              <a:spcAft>
                <a:spcPts val="1200"/>
              </a:spcAft>
              <a:buFont typeface="Arial"/>
              <a:buChar char="•"/>
            </a:pPr>
            <a:r>
              <a:rPr lang="en-US" sz="2400" dirty="0">
                <a:latin typeface="Arial Narrow"/>
                <a:cs typeface="Arial Narrow"/>
              </a:rPr>
              <a:t>This portion of the professional development program was designed for senior members serving as squadron, group, or wing commanders and for CAP staff officers. </a:t>
            </a:r>
          </a:p>
          <a:p>
            <a:pPr marL="342900" lvl="0" indent="-342900" algn="just">
              <a:buFont typeface="Arial"/>
              <a:buChar char="•"/>
            </a:pPr>
            <a:r>
              <a:rPr lang="en-US" sz="2400" dirty="0">
                <a:latin typeface="Arial Narrow"/>
                <a:cs typeface="Arial Narrow"/>
              </a:rPr>
              <a:t>In order to qualify for this award, members </a:t>
            </a:r>
            <a:r>
              <a:rPr lang="en-US" sz="2400" dirty="0" smtClean="0">
                <a:latin typeface="Arial Narrow"/>
                <a:cs typeface="Arial Narrow"/>
              </a:rPr>
              <a:t>must:</a:t>
            </a:r>
          </a:p>
          <a:p>
            <a:pPr marL="800100" lvl="1" indent="-342900" algn="just">
              <a:buFont typeface="Courier New"/>
              <a:buChar char="o"/>
            </a:pPr>
            <a:r>
              <a:rPr lang="en-US" sz="2400" dirty="0" smtClean="0">
                <a:latin typeface="Arial Narrow"/>
                <a:cs typeface="Arial Narrow"/>
              </a:rPr>
              <a:t>Complete </a:t>
            </a:r>
            <a:r>
              <a:rPr lang="en-US" sz="2400" dirty="0">
                <a:latin typeface="Arial Narrow"/>
                <a:cs typeface="Arial Narrow"/>
              </a:rPr>
              <a:t>their level II </a:t>
            </a:r>
            <a:r>
              <a:rPr lang="en-US" sz="2400" dirty="0" smtClean="0">
                <a:latin typeface="Arial Narrow"/>
                <a:cs typeface="Arial Narrow"/>
              </a:rPr>
              <a:t>training</a:t>
            </a:r>
          </a:p>
          <a:p>
            <a:pPr marL="800100" lvl="1" indent="-342900" algn="just">
              <a:buFont typeface="Courier New"/>
              <a:buChar char="o"/>
            </a:pPr>
            <a:r>
              <a:rPr lang="en-US" sz="2400" dirty="0" smtClean="0">
                <a:latin typeface="Arial Narrow"/>
                <a:cs typeface="Arial Narrow"/>
              </a:rPr>
              <a:t>Have </a:t>
            </a:r>
            <a:r>
              <a:rPr lang="en-US" sz="2400" dirty="0">
                <a:latin typeface="Arial Narrow"/>
                <a:cs typeface="Arial Narrow"/>
              </a:rPr>
              <a:t>one year of experience in a command or staff </a:t>
            </a:r>
            <a:r>
              <a:rPr lang="en-US" sz="2400" dirty="0" smtClean="0">
                <a:latin typeface="Arial Narrow"/>
                <a:cs typeface="Arial Narrow"/>
              </a:rPr>
              <a:t>position</a:t>
            </a:r>
          </a:p>
          <a:p>
            <a:pPr marL="800100" lvl="1" indent="-342900" algn="just">
              <a:buFont typeface="Courier New"/>
              <a:buChar char="o"/>
            </a:pPr>
            <a:r>
              <a:rPr lang="en-US" sz="2400" dirty="0" smtClean="0">
                <a:latin typeface="Arial Narrow"/>
                <a:cs typeface="Arial Narrow"/>
              </a:rPr>
              <a:t>Attain </a:t>
            </a:r>
            <a:r>
              <a:rPr lang="en-US" sz="2400" dirty="0">
                <a:latin typeface="Arial Narrow"/>
                <a:cs typeface="Arial Narrow"/>
              </a:rPr>
              <a:t>a senior rating in any CAP specialty </a:t>
            </a:r>
            <a:r>
              <a:rPr lang="en-US" sz="2400" dirty="0" smtClean="0">
                <a:latin typeface="Arial Narrow"/>
                <a:cs typeface="Arial Narrow"/>
              </a:rPr>
              <a:t>track</a:t>
            </a:r>
          </a:p>
          <a:p>
            <a:pPr marL="800100" lvl="1" indent="-342900" algn="just">
              <a:spcAft>
                <a:spcPts val="1200"/>
              </a:spcAft>
              <a:buFont typeface="Courier New"/>
              <a:buChar char="o"/>
            </a:pPr>
            <a:r>
              <a:rPr lang="en-US" sz="2400" dirty="0" smtClean="0">
                <a:latin typeface="Arial Narrow"/>
                <a:cs typeface="Arial Narrow"/>
              </a:rPr>
              <a:t>Attend </a:t>
            </a:r>
            <a:r>
              <a:rPr lang="en-US" sz="2400" dirty="0">
                <a:latin typeface="Arial Narrow"/>
                <a:cs typeface="Arial Narrow"/>
              </a:rPr>
              <a:t>two wing, region, or national conferences. </a:t>
            </a:r>
            <a:endParaRPr lang="en-US" sz="2400" dirty="0" smtClean="0">
              <a:latin typeface="Arial Narrow"/>
              <a:cs typeface="Arial Narrow"/>
            </a:endParaRPr>
          </a:p>
          <a:p>
            <a:pPr marL="342900" indent="-342900" algn="just">
              <a:buFont typeface="Arial"/>
              <a:buChar char="•"/>
            </a:pPr>
            <a:r>
              <a:rPr lang="en-US" sz="2400" dirty="0" smtClean="0">
                <a:latin typeface="Arial Narrow"/>
                <a:cs typeface="Arial Narrow"/>
              </a:rPr>
              <a:t>The </a:t>
            </a:r>
            <a:r>
              <a:rPr lang="en-US" sz="2400" dirty="0">
                <a:solidFill>
                  <a:srgbClr val="305EE0"/>
                </a:solidFill>
                <a:latin typeface="Arial Narrow"/>
                <a:cs typeface="Arial Narrow"/>
              </a:rPr>
              <a:t>Loening Award </a:t>
            </a:r>
            <a:r>
              <a:rPr lang="en-US" sz="2400" dirty="0">
                <a:latin typeface="Arial Narrow"/>
                <a:cs typeface="Arial Narrow"/>
              </a:rPr>
              <a:t>is a prerequisite for consideration for duty performance promotion to the grade of major in the Civil Air Patrol.</a:t>
            </a:r>
          </a:p>
        </p:txBody>
      </p:sp>
    </p:spTree>
    <p:extLst>
      <p:ext uri="{BB962C8B-B14F-4D97-AF65-F5344CB8AC3E}">
        <p14:creationId xmlns:p14="http://schemas.microsoft.com/office/powerpoint/2010/main" val="3705992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798127" y="1611824"/>
            <a:ext cx="3457313" cy="584776"/>
          </a:xfrm>
          <a:prstGeom prst="rect">
            <a:avLst/>
          </a:prstGeom>
        </p:spPr>
        <p:txBody>
          <a:bodyPr wrap="none">
            <a:spAutoFit/>
          </a:bodyPr>
          <a:lstStyle/>
          <a:p>
            <a:r>
              <a:rPr lang="en-US" sz="3200" i="1" dirty="0">
                <a:solidFill>
                  <a:srgbClr val="0000FF"/>
                </a:solidFill>
                <a:latin typeface="Arial Narrow"/>
                <a:cs typeface="Arial Narrow"/>
              </a:rPr>
              <a:t>Paul E. Garber Award</a:t>
            </a:r>
            <a:endParaRPr lang="en-US" sz="3200" dirty="0">
              <a:solidFill>
                <a:srgbClr val="0000FF"/>
              </a:solidFill>
              <a:latin typeface="Arial Narrow"/>
              <a:cs typeface="Arial Narrow"/>
            </a:endParaRPr>
          </a:p>
        </p:txBody>
      </p:sp>
      <p:pic>
        <p:nvPicPr>
          <p:cNvPr id="7" name="Picture 6" descr="http://upload.wikimedia.org/wikipedia/commons/thumb/3/33/CAP_12_Paul_E._Garber_Award.png/150px-CAP_12_Paul_E._Garber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792052" y="2242010"/>
            <a:ext cx="1426210" cy="450215"/>
          </a:xfrm>
          <a:prstGeom prst="rect">
            <a:avLst/>
          </a:prstGeom>
          <a:noFill/>
          <a:ln w="50800" cmpd="thickThin">
            <a:solidFill>
              <a:schemeClr val="tx1"/>
            </a:solidFill>
          </a:ln>
        </p:spPr>
      </p:pic>
      <p:sp>
        <p:nvSpPr>
          <p:cNvPr id="4" name="Rectangle 3"/>
          <p:cNvSpPr/>
          <p:nvPr/>
        </p:nvSpPr>
        <p:spPr>
          <a:xfrm>
            <a:off x="3673592" y="2768055"/>
            <a:ext cx="1655164" cy="261610"/>
          </a:xfrm>
          <a:prstGeom prst="rect">
            <a:avLst/>
          </a:prstGeom>
        </p:spPr>
        <p:txBody>
          <a:bodyPr wrap="none">
            <a:spAutoFit/>
          </a:bodyPr>
          <a:lstStyle/>
          <a:p>
            <a:r>
              <a:rPr lang="en-US" sz="1100" dirty="0">
                <a:latin typeface="Arial Narrow"/>
                <a:cs typeface="Arial Narrow"/>
              </a:rPr>
              <a:t>Paul E. Garber Award ribbon</a:t>
            </a:r>
          </a:p>
        </p:txBody>
      </p:sp>
      <p:pic>
        <p:nvPicPr>
          <p:cNvPr id="5" name="Picture 4"/>
          <p:cNvPicPr>
            <a:picLocks noChangeAspect="1"/>
          </p:cNvPicPr>
          <p:nvPr/>
        </p:nvPicPr>
        <p:blipFill>
          <a:blip r:embed="rId6"/>
          <a:stretch>
            <a:fillRect/>
          </a:stretch>
        </p:blipFill>
        <p:spPr>
          <a:xfrm>
            <a:off x="3758262" y="3029665"/>
            <a:ext cx="1475267" cy="1515274"/>
          </a:xfrm>
          <a:prstGeom prst="rect">
            <a:avLst/>
          </a:prstGeom>
        </p:spPr>
      </p:pic>
      <p:sp>
        <p:nvSpPr>
          <p:cNvPr id="6" name="Rectangle 5"/>
          <p:cNvSpPr/>
          <p:nvPr/>
        </p:nvSpPr>
        <p:spPr>
          <a:xfrm>
            <a:off x="213848" y="4421013"/>
            <a:ext cx="8634578" cy="2308324"/>
          </a:xfrm>
          <a:prstGeom prst="rect">
            <a:avLst/>
          </a:prstGeom>
        </p:spPr>
        <p:txBody>
          <a:bodyPr wrap="square">
            <a:spAutoFit/>
          </a:bodyPr>
          <a:lstStyle/>
          <a:p>
            <a:pPr algn="just"/>
            <a:r>
              <a:rPr lang="en-US" sz="2400" dirty="0">
                <a:latin typeface="Arial Narrow"/>
                <a:cs typeface="Arial Narrow"/>
              </a:rPr>
              <a:t>The </a:t>
            </a:r>
            <a:r>
              <a:rPr lang="en-US" sz="2400" dirty="0">
                <a:solidFill>
                  <a:srgbClr val="305EE0"/>
                </a:solidFill>
                <a:latin typeface="Arial Narrow"/>
                <a:cs typeface="Arial Narrow"/>
              </a:rPr>
              <a:t>Paul E. Garber Award </a:t>
            </a:r>
            <a:r>
              <a:rPr lang="en-US" sz="2400" dirty="0">
                <a:latin typeface="Arial Narrow"/>
                <a:cs typeface="Arial Narrow"/>
              </a:rPr>
              <a:t>is presented to Civil Air Patrol senior members who complete the level IV requirements of the Senior Member Professional Development Program. Like the </a:t>
            </a:r>
            <a:r>
              <a:rPr lang="en-US" sz="2400" i="1" dirty="0">
                <a:latin typeface="Arial Narrow"/>
                <a:cs typeface="Arial Narrow"/>
              </a:rPr>
              <a:t>Gill Robb Wilson Award</a:t>
            </a:r>
            <a:r>
              <a:rPr lang="en-US" sz="2400" dirty="0">
                <a:latin typeface="Arial Narrow"/>
                <a:cs typeface="Arial Narrow"/>
              </a:rPr>
              <a:t>, this is issued directly from CAP National Headquarters. The award is named after Paul Garber who served in both World War I and World War II before becoming the first curator of the National Air and Space Museum. </a:t>
            </a:r>
            <a:endParaRPr lang="en-US" sz="2400" dirty="0">
              <a:effectLst/>
              <a:latin typeface="Arial Narrow"/>
              <a:cs typeface="Arial Narrow"/>
            </a:endParaRPr>
          </a:p>
        </p:txBody>
      </p:sp>
    </p:spTree>
    <p:extLst>
      <p:ext uri="{BB962C8B-B14F-4D97-AF65-F5344CB8AC3E}">
        <p14:creationId xmlns:p14="http://schemas.microsoft.com/office/powerpoint/2010/main" val="10825181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4" name="Rectangle 3"/>
          <p:cNvSpPr/>
          <p:nvPr/>
        </p:nvSpPr>
        <p:spPr>
          <a:xfrm>
            <a:off x="457200" y="1874728"/>
            <a:ext cx="8203172" cy="3170099"/>
          </a:xfrm>
          <a:prstGeom prst="rect">
            <a:avLst/>
          </a:prstGeom>
        </p:spPr>
        <p:txBody>
          <a:bodyPr wrap="square">
            <a:spAutoFit/>
          </a:bodyPr>
          <a:lstStyle/>
          <a:p>
            <a:r>
              <a:rPr lang="en-US" sz="2800" b="1" i="1" dirty="0" smtClean="0">
                <a:solidFill>
                  <a:srgbClr val="FF0000"/>
                </a:solidFill>
              </a:rPr>
              <a:t>Awards and Decorations ….</a:t>
            </a:r>
          </a:p>
          <a:p>
            <a:endParaRPr lang="en-US" sz="2800" b="1" dirty="0" smtClean="0">
              <a:solidFill>
                <a:srgbClr val="3366FF"/>
              </a:solidFill>
            </a:endParaRPr>
          </a:p>
          <a:p>
            <a:pPr marL="742950" lvl="1" indent="-285750" algn="just">
              <a:buFont typeface="Arial"/>
              <a:buChar char="•"/>
            </a:pPr>
            <a:r>
              <a:rPr lang="en-US" sz="2400" dirty="0" smtClean="0">
                <a:latin typeface="Arial Narrow"/>
                <a:cs typeface="Arial Narrow"/>
              </a:rPr>
              <a:t>Are made to improve the </a:t>
            </a:r>
            <a:r>
              <a:rPr lang="en-US" sz="2400" i="1" dirty="0" smtClean="0">
                <a:solidFill>
                  <a:srgbClr val="558ED5"/>
                </a:solidFill>
                <a:latin typeface="Arial Narrow"/>
                <a:cs typeface="Arial Narrow"/>
                <a:hlinkClick r:id="rId4" tooltip="Morale"/>
              </a:rPr>
              <a:t>esprit de corps</a:t>
            </a:r>
            <a:r>
              <a:rPr lang="en-US" sz="2400" dirty="0" smtClean="0">
                <a:solidFill>
                  <a:srgbClr val="558ED5"/>
                </a:solidFill>
                <a:latin typeface="Arial Narrow"/>
                <a:cs typeface="Arial Narrow"/>
              </a:rPr>
              <a:t> </a:t>
            </a:r>
            <a:r>
              <a:rPr lang="en-US" sz="2400" dirty="0" smtClean="0">
                <a:latin typeface="Arial Narrow"/>
                <a:cs typeface="Arial Narrow"/>
              </a:rPr>
              <a:t>of members.</a:t>
            </a:r>
          </a:p>
          <a:p>
            <a:pPr lvl="1" algn="just"/>
            <a:endParaRPr lang="en-US" sz="2400" dirty="0" smtClean="0">
              <a:latin typeface="Arial Narrow"/>
              <a:cs typeface="Arial Narrow"/>
            </a:endParaRPr>
          </a:p>
          <a:p>
            <a:pPr marL="742950" lvl="1" indent="-285750" algn="just">
              <a:buFont typeface="Arial"/>
              <a:buChar char="•"/>
            </a:pPr>
            <a:r>
              <a:rPr lang="en-US" sz="2400" dirty="0" smtClean="0">
                <a:latin typeface="Arial Narrow"/>
                <a:cs typeface="Arial Narrow"/>
              </a:rPr>
              <a:t>Are all worn in the form of medals or ribbons and all are considered </a:t>
            </a:r>
            <a:r>
              <a:rPr lang="en-US" sz="2400" dirty="0" smtClean="0">
                <a:latin typeface="Arial Narrow"/>
                <a:cs typeface="Arial Narrow"/>
                <a:hlinkClick r:id="rId5" tooltip="Civilian decorations of the United States"/>
              </a:rPr>
              <a:t>civilian de</a:t>
            </a:r>
            <a:r>
              <a:rPr lang="en-US" sz="2400" dirty="0" smtClean="0">
                <a:solidFill>
                  <a:srgbClr val="558ED5"/>
                </a:solidFill>
                <a:latin typeface="Arial Narrow"/>
                <a:cs typeface="Arial Narrow"/>
                <a:hlinkClick r:id="rId5" tooltip="Civilian decorations of the United States"/>
              </a:rPr>
              <a:t>corat</a:t>
            </a:r>
            <a:r>
              <a:rPr lang="en-US" sz="2400" dirty="0" smtClean="0">
                <a:solidFill>
                  <a:schemeClr val="tx2">
                    <a:lumMod val="60000"/>
                    <a:lumOff val="40000"/>
                  </a:schemeClr>
                </a:solidFill>
                <a:latin typeface="Arial Narrow"/>
                <a:cs typeface="Arial Narrow"/>
                <a:hlinkClick r:id="rId5" tooltip="Civilian decorations of the United States"/>
              </a:rPr>
              <a:t>i</a:t>
            </a:r>
            <a:r>
              <a:rPr lang="en-US" sz="2400" dirty="0" smtClean="0">
                <a:latin typeface="Arial Narrow"/>
                <a:cs typeface="Arial Narrow"/>
                <a:hlinkClick r:id="rId5" tooltip="Civilian decorations of the United States"/>
              </a:rPr>
              <a:t>ons</a:t>
            </a:r>
            <a:r>
              <a:rPr lang="en-US" sz="2400" dirty="0" smtClean="0">
                <a:latin typeface="Arial Narrow"/>
                <a:cs typeface="Arial Narrow"/>
              </a:rPr>
              <a:t>. </a:t>
            </a:r>
          </a:p>
          <a:p>
            <a:pPr lvl="1" algn="just"/>
            <a:endParaRPr lang="en-US" sz="2400" dirty="0">
              <a:latin typeface="Arial Narrow"/>
              <a:cs typeface="Arial Narrow"/>
            </a:endParaRPr>
          </a:p>
          <a:p>
            <a:pPr marL="742950" lvl="1" indent="-285750" algn="just">
              <a:buFont typeface="Arial"/>
              <a:buChar char="•"/>
            </a:pPr>
            <a:r>
              <a:rPr lang="en-US" sz="2400" dirty="0" smtClean="0">
                <a:latin typeface="Arial Narrow"/>
                <a:cs typeface="Arial Narrow"/>
              </a:rPr>
              <a:t>May only be worn and displayed on </a:t>
            </a:r>
            <a:r>
              <a:rPr lang="en-US" sz="2400" u="sng" dirty="0">
                <a:solidFill>
                  <a:srgbClr val="305EE0"/>
                </a:solidFill>
                <a:latin typeface="Arial Narrow"/>
                <a:cs typeface="Arial Narrow"/>
              </a:rPr>
              <a:t>appropriate CAP uniform</a:t>
            </a:r>
            <a:r>
              <a:rPr lang="en-US" sz="2400" u="sng" dirty="0">
                <a:solidFill>
                  <a:srgbClr val="2F70BF"/>
                </a:solidFill>
                <a:latin typeface="Arial Narrow"/>
                <a:cs typeface="Arial Narrow"/>
              </a:rPr>
              <a:t>s</a:t>
            </a:r>
            <a:r>
              <a:rPr lang="en-US" sz="2400" dirty="0">
                <a:latin typeface="Arial Narrow"/>
                <a:cs typeface="Arial Narrow"/>
              </a:rPr>
              <a:t>. </a:t>
            </a:r>
          </a:p>
        </p:txBody>
      </p:sp>
    </p:spTree>
    <p:extLst>
      <p:ext uri="{BB962C8B-B14F-4D97-AF65-F5344CB8AC3E}">
        <p14:creationId xmlns:p14="http://schemas.microsoft.com/office/powerpoint/2010/main" val="1991345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3000"/>
                                        <p:tgtEl>
                                          <p:spTgt spid="4">
                                            <p:txEl>
                                              <p:pRg st="4" end="4"/>
                                            </p:txEl>
                                          </p:spTgt>
                                        </p:tgtEl>
                                      </p:cBhvr>
                                    </p:animEffect>
                                    <p:anim calcmode="lin" valueType="num">
                                      <p:cBhvr>
                                        <p:cTn id="13"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3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3000"/>
                                        <p:tgtEl>
                                          <p:spTgt spid="4">
                                            <p:txEl>
                                              <p:pRg st="6" end="6"/>
                                            </p:txEl>
                                          </p:spTgt>
                                        </p:tgtEl>
                                      </p:cBhvr>
                                    </p:animEffect>
                                    <p:anim calcmode="lin" valueType="num">
                                      <p:cBhvr>
                                        <p:cTn id="20" dur="3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3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2305816" y="1644391"/>
            <a:ext cx="4505940" cy="584776"/>
          </a:xfrm>
          <a:prstGeom prst="rect">
            <a:avLst/>
          </a:prstGeom>
          <a:noFill/>
        </p:spPr>
        <p:txBody>
          <a:bodyPr wrap="square" rtlCol="0">
            <a:spAutoFit/>
          </a:bodyPr>
          <a:lstStyle/>
          <a:p>
            <a:r>
              <a:rPr lang="en-US" sz="3200" i="1" dirty="0" smtClean="0">
                <a:solidFill>
                  <a:srgbClr val="0000FF"/>
                </a:solidFill>
                <a:latin typeface="Arial Narrow"/>
                <a:cs typeface="Arial Narrow"/>
              </a:rPr>
              <a:t>Paul E. Garber Award (Cont)</a:t>
            </a:r>
            <a:endParaRPr lang="en-US" sz="3200" dirty="0">
              <a:solidFill>
                <a:srgbClr val="0000FF"/>
              </a:solidFill>
              <a:latin typeface="Arial Narrow"/>
              <a:cs typeface="Arial Narrow"/>
            </a:endParaRPr>
          </a:p>
        </p:txBody>
      </p:sp>
      <p:sp>
        <p:nvSpPr>
          <p:cNvPr id="3" name="Rectangle 2"/>
          <p:cNvSpPr/>
          <p:nvPr/>
        </p:nvSpPr>
        <p:spPr>
          <a:xfrm>
            <a:off x="457200" y="2256057"/>
            <a:ext cx="8203172" cy="4247317"/>
          </a:xfrm>
          <a:prstGeom prst="rect">
            <a:avLst/>
          </a:prstGeom>
        </p:spPr>
        <p:txBody>
          <a:bodyPr wrap="square">
            <a:spAutoFit/>
          </a:bodyPr>
          <a:lstStyle/>
          <a:p>
            <a:pPr marL="342900" lvl="0" indent="-342900" algn="just">
              <a:spcAft>
                <a:spcPts val="1200"/>
              </a:spcAft>
              <a:buFont typeface="Arial"/>
              <a:buChar char="•"/>
            </a:pPr>
            <a:r>
              <a:rPr lang="en-US" sz="2400" dirty="0">
                <a:latin typeface="Arial Narrow"/>
                <a:cs typeface="Arial Narrow"/>
              </a:rPr>
              <a:t>The </a:t>
            </a:r>
            <a:r>
              <a:rPr lang="en-US" sz="2400" dirty="0">
                <a:solidFill>
                  <a:srgbClr val="305EE0"/>
                </a:solidFill>
                <a:latin typeface="Arial Narrow"/>
                <a:cs typeface="Arial Narrow"/>
              </a:rPr>
              <a:t>Paul E. Garber Award </a:t>
            </a:r>
            <a:r>
              <a:rPr lang="en-US" sz="2400" dirty="0">
                <a:latin typeface="Arial Narrow"/>
                <a:cs typeface="Arial Narrow"/>
              </a:rPr>
              <a:t>is a prerequisite for any senior member to be considered for duty a performance promotion to the grade of </a:t>
            </a:r>
            <a:r>
              <a:rPr lang="en-US" sz="2400" dirty="0">
                <a:latin typeface="Arial Narrow"/>
                <a:cs typeface="Arial Narrow"/>
                <a:hlinkClick r:id="rId4" tooltip="Lieutenant Colonel"/>
              </a:rPr>
              <a:t>Lieutenant Colonel</a:t>
            </a:r>
            <a:r>
              <a:rPr lang="en-US" sz="2400" dirty="0">
                <a:latin typeface="Arial Narrow"/>
                <a:cs typeface="Arial Narrow"/>
              </a:rPr>
              <a:t> in CAP.</a:t>
            </a:r>
          </a:p>
          <a:p>
            <a:pPr marL="342900" lvl="0" indent="-342900" algn="just">
              <a:spcAft>
                <a:spcPts val="1200"/>
              </a:spcAft>
              <a:buFont typeface="Arial"/>
              <a:buChar char="•"/>
            </a:pPr>
            <a:r>
              <a:rPr lang="en-US" sz="2400" dirty="0">
                <a:latin typeface="Arial Narrow"/>
                <a:cs typeface="Arial Narrow"/>
              </a:rPr>
              <a:t>This level of training concentrates on members desiring to become leaders within the CAP. </a:t>
            </a:r>
          </a:p>
          <a:p>
            <a:pPr marL="342900" lvl="0" indent="-342900" algn="just">
              <a:spcAft>
                <a:spcPts val="1200"/>
              </a:spcAft>
              <a:buFont typeface="Arial"/>
              <a:buChar char="•"/>
            </a:pPr>
            <a:r>
              <a:rPr lang="en-US" sz="2400" dirty="0">
                <a:latin typeface="Arial Narrow"/>
                <a:cs typeface="Arial Narrow"/>
              </a:rPr>
              <a:t>Every wing commander and region commander—and those members being groomed to replace them—is encouraged to complete the level IV training and earn the </a:t>
            </a:r>
            <a:r>
              <a:rPr lang="en-US" sz="2400" dirty="0">
                <a:solidFill>
                  <a:srgbClr val="305EE0"/>
                </a:solidFill>
                <a:latin typeface="Arial Narrow"/>
                <a:cs typeface="Arial Narrow"/>
              </a:rPr>
              <a:t>Paul E. Garber Award</a:t>
            </a:r>
            <a:r>
              <a:rPr lang="en-US" sz="2400" dirty="0">
                <a:latin typeface="Arial Narrow"/>
                <a:cs typeface="Arial Narrow"/>
              </a:rPr>
              <a:t>. </a:t>
            </a:r>
          </a:p>
          <a:p>
            <a:pPr marL="342900" lvl="0" indent="-342900" algn="just">
              <a:buFont typeface="Arial"/>
              <a:buChar char="•"/>
            </a:pPr>
            <a:r>
              <a:rPr lang="en-US" sz="2400" dirty="0">
                <a:latin typeface="Arial Narrow"/>
                <a:cs typeface="Arial Narrow"/>
              </a:rPr>
              <a:t>Members who complete </a:t>
            </a:r>
            <a:r>
              <a:rPr lang="en-US" sz="2400" dirty="0">
                <a:latin typeface="Arial Narrow"/>
                <a:cs typeface="Arial Narrow"/>
                <a:hlinkClick r:id="rId5" tooltip="Squadron Officer School"/>
              </a:rPr>
              <a:t>Squadron Officer School</a:t>
            </a:r>
            <a:r>
              <a:rPr lang="en-US" sz="2400" dirty="0">
                <a:latin typeface="Arial Narrow"/>
                <a:cs typeface="Arial Narrow"/>
              </a:rPr>
              <a:t> are authorized to wear a bronze star on the award ribbon.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5439975" y="6090702"/>
            <a:ext cx="1147557" cy="33316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626" y="6090703"/>
            <a:ext cx="312358" cy="302282"/>
          </a:xfrm>
          <a:prstGeom prst="rect">
            <a:avLst/>
          </a:prstGeom>
        </p:spPr>
      </p:pic>
    </p:spTree>
    <p:extLst>
      <p:ext uri="{BB962C8B-B14F-4D97-AF65-F5344CB8AC3E}">
        <p14:creationId xmlns:p14="http://schemas.microsoft.com/office/powerpoint/2010/main" val="151125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735368" y="1610984"/>
            <a:ext cx="3726618" cy="584776"/>
          </a:xfrm>
          <a:prstGeom prst="rect">
            <a:avLst/>
          </a:prstGeom>
        </p:spPr>
        <p:txBody>
          <a:bodyPr wrap="none">
            <a:spAutoFit/>
          </a:bodyPr>
          <a:lstStyle/>
          <a:p>
            <a:r>
              <a:rPr lang="en-US" sz="3200" i="1" dirty="0">
                <a:solidFill>
                  <a:srgbClr val="0000FF"/>
                </a:solidFill>
                <a:latin typeface="Arial Narrow"/>
                <a:cs typeface="Arial Narrow"/>
              </a:rPr>
              <a:t>Gill Robb Wilson Award</a:t>
            </a:r>
            <a:endParaRPr lang="en-US" sz="3200" dirty="0">
              <a:solidFill>
                <a:srgbClr val="0000FF"/>
              </a:solidFill>
              <a:latin typeface="Arial Narrow"/>
              <a:cs typeface="Arial Narrow"/>
            </a:endParaRPr>
          </a:p>
        </p:txBody>
      </p:sp>
      <p:pic>
        <p:nvPicPr>
          <p:cNvPr id="7" name="Picture 6" descr="http://upload.wikimedia.org/wikipedia/commons/thumb/c/cc/CAP_Gill_Robb_Wilson_Award.png/150px-CAP_Gill_Robb_Wilson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58895" y="2268020"/>
            <a:ext cx="1426210" cy="450215"/>
          </a:xfrm>
          <a:prstGeom prst="rect">
            <a:avLst/>
          </a:prstGeom>
          <a:noFill/>
          <a:ln w="50800" cmpd="thickThin">
            <a:solidFill>
              <a:schemeClr val="tx1"/>
            </a:solidFill>
          </a:ln>
        </p:spPr>
      </p:pic>
      <p:sp>
        <p:nvSpPr>
          <p:cNvPr id="4" name="Rectangle 3"/>
          <p:cNvSpPr/>
          <p:nvPr/>
        </p:nvSpPr>
        <p:spPr>
          <a:xfrm>
            <a:off x="3703262" y="2784767"/>
            <a:ext cx="1744983" cy="261610"/>
          </a:xfrm>
          <a:prstGeom prst="rect">
            <a:avLst/>
          </a:prstGeom>
        </p:spPr>
        <p:txBody>
          <a:bodyPr wrap="none">
            <a:spAutoFit/>
          </a:bodyPr>
          <a:lstStyle/>
          <a:p>
            <a:r>
              <a:rPr lang="en-US" sz="1100" dirty="0">
                <a:latin typeface="Arial Narrow"/>
                <a:cs typeface="Arial Narrow"/>
              </a:rPr>
              <a:t>Gill Robb Wilson Award ribbon</a:t>
            </a:r>
          </a:p>
        </p:txBody>
      </p:sp>
      <p:pic>
        <p:nvPicPr>
          <p:cNvPr id="5" name="Picture 4"/>
          <p:cNvPicPr>
            <a:picLocks noChangeAspect="1"/>
          </p:cNvPicPr>
          <p:nvPr/>
        </p:nvPicPr>
        <p:blipFill>
          <a:blip r:embed="rId6"/>
          <a:stretch>
            <a:fillRect/>
          </a:stretch>
        </p:blipFill>
        <p:spPr>
          <a:xfrm>
            <a:off x="3785744" y="3076544"/>
            <a:ext cx="1587302" cy="925866"/>
          </a:xfrm>
          <a:prstGeom prst="rect">
            <a:avLst/>
          </a:prstGeom>
        </p:spPr>
      </p:pic>
      <p:sp>
        <p:nvSpPr>
          <p:cNvPr id="6" name="Rectangle 5"/>
          <p:cNvSpPr/>
          <p:nvPr/>
        </p:nvSpPr>
        <p:spPr>
          <a:xfrm>
            <a:off x="457200" y="4171598"/>
            <a:ext cx="8203172" cy="1938992"/>
          </a:xfrm>
          <a:prstGeom prst="rect">
            <a:avLst/>
          </a:prstGeom>
        </p:spPr>
        <p:txBody>
          <a:bodyPr wrap="square">
            <a:spAutoFit/>
          </a:bodyPr>
          <a:lstStyle/>
          <a:p>
            <a:pPr algn="just"/>
            <a:r>
              <a:rPr lang="en-US" sz="2400" dirty="0">
                <a:latin typeface="Arial Narrow"/>
                <a:cs typeface="Arial Narrow"/>
              </a:rPr>
              <a:t>The </a:t>
            </a:r>
            <a:r>
              <a:rPr lang="en-US" sz="2400" dirty="0">
                <a:solidFill>
                  <a:srgbClr val="305EE0"/>
                </a:solidFill>
                <a:latin typeface="Arial Narrow"/>
                <a:cs typeface="Arial Narrow"/>
              </a:rPr>
              <a:t>Gill Robb Wilson Award </a:t>
            </a:r>
            <a:r>
              <a:rPr lang="en-US" sz="2400" dirty="0">
                <a:latin typeface="Arial Narrow"/>
                <a:cs typeface="Arial Narrow"/>
              </a:rPr>
              <a:t>was first implemented in 1964 to replace the National Commander’s Citation. It is named after Gill Robb Wilson, the first director of the CAP, and is presented to senior members who complete the fifth level of training in the Senior Member Professional Development Program. </a:t>
            </a:r>
            <a:endParaRPr lang="en-US" sz="2400" dirty="0">
              <a:effectLst/>
              <a:latin typeface="Arial Narrow"/>
              <a:cs typeface="Arial Narrow"/>
            </a:endParaRPr>
          </a:p>
        </p:txBody>
      </p:sp>
    </p:spTree>
    <p:extLst>
      <p:ext uri="{BB962C8B-B14F-4D97-AF65-F5344CB8AC3E}">
        <p14:creationId xmlns:p14="http://schemas.microsoft.com/office/powerpoint/2010/main" val="18038837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597628"/>
            <a:ext cx="8229600" cy="584776"/>
          </a:xfrm>
          <a:prstGeom prst="rect">
            <a:avLst/>
          </a:prstGeom>
          <a:noFill/>
        </p:spPr>
        <p:txBody>
          <a:bodyPr wrap="square" rtlCol="0">
            <a:spAutoFit/>
          </a:bodyPr>
          <a:lstStyle/>
          <a:p>
            <a:pPr algn="ctr"/>
            <a:r>
              <a:rPr lang="en-US" sz="3200" i="1" dirty="0" smtClean="0">
                <a:solidFill>
                  <a:srgbClr val="0000FF"/>
                </a:solidFill>
                <a:latin typeface="Arial Narrow"/>
                <a:cs typeface="Arial Narrow"/>
              </a:rPr>
              <a:t>Gill Robb Wilson Award (Cont)</a:t>
            </a:r>
            <a:endParaRPr lang="en-US" sz="3200" dirty="0">
              <a:solidFill>
                <a:srgbClr val="0000FF"/>
              </a:solidFill>
              <a:latin typeface="Arial Narrow"/>
              <a:cs typeface="Arial Narrow"/>
            </a:endParaRPr>
          </a:p>
        </p:txBody>
      </p:sp>
      <p:sp>
        <p:nvSpPr>
          <p:cNvPr id="3" name="Rectangle 2"/>
          <p:cNvSpPr/>
          <p:nvPr/>
        </p:nvSpPr>
        <p:spPr>
          <a:xfrm>
            <a:off x="430772" y="2183952"/>
            <a:ext cx="8203172" cy="4154984"/>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This award is issued directly from the Civil Air Patrol National Headquarters and is the highest award in the professional development program. </a:t>
            </a:r>
          </a:p>
          <a:p>
            <a:pPr marL="342900" lvl="0" indent="-342900" algn="just">
              <a:buFont typeface="Arial"/>
              <a:buChar char="•"/>
            </a:pPr>
            <a:r>
              <a:rPr lang="en-US" sz="2400" dirty="0">
                <a:latin typeface="Arial Narrow"/>
                <a:cs typeface="Arial Narrow"/>
              </a:rPr>
              <a:t>This level of training is intended for those performing duty as commanders or staff officers. The training program concentrates on advanced leadership and management subjects. </a:t>
            </a:r>
          </a:p>
          <a:p>
            <a:pPr marL="342900" lvl="0" indent="-342900" algn="just">
              <a:buFont typeface="Arial"/>
              <a:buChar char="•"/>
            </a:pPr>
            <a:r>
              <a:rPr lang="en-US" sz="2400" dirty="0">
                <a:latin typeface="Arial Narrow"/>
                <a:cs typeface="Arial Narrow"/>
              </a:rPr>
              <a:t>Members who complete </a:t>
            </a:r>
            <a:r>
              <a:rPr lang="en-US" sz="2000" b="1" i="1" dirty="0">
                <a:latin typeface="Arial Narrow"/>
                <a:cs typeface="Arial Narrow"/>
              </a:rPr>
              <a:t>Air Command and Staff College </a:t>
            </a:r>
            <a:r>
              <a:rPr lang="en-US" sz="2400" dirty="0">
                <a:latin typeface="Arial Narrow"/>
                <a:cs typeface="Arial Narrow"/>
              </a:rPr>
              <a:t>are authorized to wear a bronze star on the award ribbon</a:t>
            </a:r>
            <a:r>
              <a:rPr lang="en-US" sz="2400" dirty="0" smtClean="0">
                <a:latin typeface="Arial Narrow"/>
                <a:cs typeface="Arial Narrow"/>
              </a:rPr>
              <a:t>.  </a:t>
            </a:r>
            <a:endParaRPr lang="en-US" sz="2400" dirty="0">
              <a:latin typeface="Arial Narrow"/>
              <a:cs typeface="Arial Narrow"/>
            </a:endParaRPr>
          </a:p>
          <a:p>
            <a:pPr marL="342900" indent="-342900" algn="just">
              <a:buFont typeface="Arial"/>
              <a:buChar char="•"/>
            </a:pPr>
            <a:r>
              <a:rPr lang="en-US" sz="2400" dirty="0">
                <a:latin typeface="Arial Narrow"/>
                <a:cs typeface="Arial Narrow"/>
              </a:rPr>
              <a:t>Members who complete the </a:t>
            </a:r>
            <a:r>
              <a:rPr lang="en-US" sz="2000" b="1" i="1" dirty="0">
                <a:latin typeface="Arial Narrow"/>
                <a:cs typeface="Arial Narrow"/>
              </a:rPr>
              <a:t>Air War College </a:t>
            </a:r>
            <a:r>
              <a:rPr lang="en-US" sz="2400" dirty="0">
                <a:latin typeface="Arial Narrow"/>
                <a:cs typeface="Arial Narrow"/>
              </a:rPr>
              <a:t>are authorized to wear a silver star on the award ribbon, which replaces the bronze star so that only one device is worn on the ribbon.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767" y="4824915"/>
            <a:ext cx="974797" cy="2830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867" y="5927546"/>
            <a:ext cx="974797" cy="28300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227" y="4824915"/>
            <a:ext cx="265869" cy="25729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9363" y="5921156"/>
            <a:ext cx="287803" cy="278519"/>
          </a:xfrm>
          <a:prstGeom prst="rect">
            <a:avLst/>
          </a:prstGeom>
        </p:spPr>
      </p:pic>
    </p:spTree>
    <p:extLst>
      <p:ext uri="{BB962C8B-B14F-4D97-AF65-F5344CB8AC3E}">
        <p14:creationId xmlns:p14="http://schemas.microsoft.com/office/powerpoint/2010/main" val="1328366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3077687" y="1611824"/>
            <a:ext cx="2905880" cy="584776"/>
          </a:xfrm>
          <a:prstGeom prst="rect">
            <a:avLst/>
          </a:prstGeom>
        </p:spPr>
        <p:txBody>
          <a:bodyPr wrap="none">
            <a:spAutoFit/>
          </a:bodyPr>
          <a:lstStyle/>
          <a:p>
            <a:r>
              <a:rPr lang="en-US" sz="3200" i="1" dirty="0">
                <a:solidFill>
                  <a:srgbClr val="0000FF"/>
                </a:solidFill>
                <a:latin typeface="Arial Narrow"/>
                <a:cs typeface="Arial Narrow"/>
              </a:rPr>
              <a:t>Leadership Award</a:t>
            </a:r>
            <a:endParaRPr lang="en-US" sz="3200" dirty="0">
              <a:solidFill>
                <a:srgbClr val="0000FF"/>
              </a:solidFill>
              <a:latin typeface="Arial Narrow"/>
              <a:cs typeface="Arial Narrow"/>
            </a:endParaRPr>
          </a:p>
        </p:txBody>
      </p:sp>
      <p:pic>
        <p:nvPicPr>
          <p:cNvPr id="7" name="Picture 6" descr="http://upload.wikimedia.org/wikipedia/commons/thumb/6/66/CAP_Leadership_Award.png/150px-CAP_Leadership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58895" y="2294306"/>
            <a:ext cx="1426210" cy="450215"/>
          </a:xfrm>
          <a:prstGeom prst="rect">
            <a:avLst/>
          </a:prstGeom>
          <a:noFill/>
          <a:ln w="53975" cmpd="thickThin">
            <a:solidFill>
              <a:schemeClr val="tx1"/>
            </a:solidFill>
          </a:ln>
        </p:spPr>
      </p:pic>
      <p:sp>
        <p:nvSpPr>
          <p:cNvPr id="4" name="Rectangle 3"/>
          <p:cNvSpPr/>
          <p:nvPr/>
        </p:nvSpPr>
        <p:spPr>
          <a:xfrm>
            <a:off x="457199" y="3037513"/>
            <a:ext cx="8097937" cy="2985433"/>
          </a:xfrm>
          <a:prstGeom prst="rect">
            <a:avLst/>
          </a:prstGeom>
        </p:spPr>
        <p:txBody>
          <a:bodyPr wrap="square">
            <a:spAutoFit/>
          </a:bodyPr>
          <a:lstStyle/>
          <a:p>
            <a:pPr algn="just">
              <a:spcAft>
                <a:spcPts val="1200"/>
              </a:spcAft>
            </a:pPr>
            <a:r>
              <a:rPr lang="en-US" sz="2400" dirty="0">
                <a:latin typeface="Arial Narrow"/>
                <a:cs typeface="Arial Narrow"/>
              </a:rPr>
              <a:t>The </a:t>
            </a:r>
            <a:r>
              <a:rPr lang="en-US" sz="2400" dirty="0">
                <a:solidFill>
                  <a:srgbClr val="305EE0"/>
                </a:solidFill>
                <a:latin typeface="Arial Narrow"/>
                <a:cs typeface="Arial Narrow"/>
              </a:rPr>
              <a:t>Leadership Award </a:t>
            </a:r>
            <a:r>
              <a:rPr lang="en-US" sz="2400" dirty="0">
                <a:latin typeface="Arial Narrow"/>
                <a:cs typeface="Arial Narrow"/>
              </a:rPr>
              <a:t>is presented to senior CAP members who complete training to earn a technician rating in one of 26 specialty tracks</a:t>
            </a:r>
            <a:r>
              <a:rPr lang="en-US" sz="2400" dirty="0" smtClean="0">
                <a:latin typeface="Arial Narrow"/>
                <a:cs typeface="Arial Narrow"/>
              </a:rPr>
              <a:t>.</a:t>
            </a:r>
            <a:endParaRPr lang="en-US" sz="2400" dirty="0">
              <a:latin typeface="Arial Narrow"/>
              <a:cs typeface="Arial Narrow"/>
            </a:endParaRPr>
          </a:p>
          <a:p>
            <a:pPr marL="342900" lvl="0" indent="-342900" algn="just">
              <a:spcAft>
                <a:spcPts val="600"/>
              </a:spcAft>
              <a:buFont typeface="Arial"/>
              <a:buChar char="•"/>
            </a:pPr>
            <a:r>
              <a:rPr lang="en-US" sz="2400" dirty="0">
                <a:latin typeface="Arial Narrow"/>
                <a:cs typeface="Arial Narrow"/>
              </a:rPr>
              <a:t>If members obtain a senior rating in a specialty track, they are authorized to wear a bronze star on the Leadership Award ribbon</a:t>
            </a:r>
            <a:r>
              <a:rPr lang="en-US" sz="2400" dirty="0" smtClean="0">
                <a:latin typeface="Arial Narrow"/>
                <a:cs typeface="Arial Narrow"/>
              </a:rPr>
              <a:t>.</a:t>
            </a:r>
          </a:p>
          <a:p>
            <a:pPr lvl="0" algn="just">
              <a:spcAft>
                <a:spcPts val="600"/>
              </a:spcAft>
            </a:pPr>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 silver star is awarded for </a:t>
            </a:r>
            <a:r>
              <a:rPr lang="en-US" sz="2400" dirty="0" smtClean="0">
                <a:latin typeface="Arial Narrow"/>
                <a:cs typeface="Arial Narrow"/>
              </a:rPr>
              <a:t>a </a:t>
            </a:r>
            <a:r>
              <a:rPr lang="en-US" sz="2400" dirty="0">
                <a:latin typeface="Arial Narrow"/>
                <a:cs typeface="Arial Narrow"/>
              </a:rPr>
              <a:t>master rating. </a:t>
            </a:r>
          </a:p>
        </p:txBody>
      </p:sp>
      <p:pic>
        <p:nvPicPr>
          <p:cNvPr id="9" name="Picture 8" descr="http://upload.wikimedia.org/wikipedia/commons/thumb/6/66/CAP_Leadership_Award.png/150px-CAP_Leadership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923866" y="5107390"/>
            <a:ext cx="1048058" cy="280942"/>
          </a:xfrm>
          <a:prstGeom prst="rect">
            <a:avLst/>
          </a:prstGeom>
          <a:noFill/>
          <a:ln w="53975" cmpd="thickThin">
            <a:solidFill>
              <a:schemeClr val="tx1"/>
            </a:solidFill>
          </a:ln>
        </p:spPr>
      </p:pic>
      <p:pic>
        <p:nvPicPr>
          <p:cNvPr id="10" name="Picture 9" descr="http://upload.wikimedia.org/wikipedia/commons/thumb/6/66/CAP_Leadership_Award.png/150px-CAP_Leadership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815243" y="5657356"/>
            <a:ext cx="1048058" cy="280942"/>
          </a:xfrm>
          <a:prstGeom prst="rect">
            <a:avLst/>
          </a:prstGeom>
          <a:noFill/>
          <a:ln w="53975" cmpd="thickThin">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512" y="5083537"/>
            <a:ext cx="342860" cy="3318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0293" y="5652608"/>
            <a:ext cx="290012" cy="280657"/>
          </a:xfrm>
          <a:prstGeom prst="rect">
            <a:avLst/>
          </a:prstGeom>
        </p:spPr>
      </p:pic>
    </p:spTree>
    <p:extLst>
      <p:ext uri="{BB962C8B-B14F-4D97-AF65-F5344CB8AC3E}">
        <p14:creationId xmlns:p14="http://schemas.microsoft.com/office/powerpoint/2010/main" val="2224817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2962818" y="1621527"/>
            <a:ext cx="3121026" cy="584776"/>
          </a:xfrm>
          <a:prstGeom prst="rect">
            <a:avLst/>
          </a:prstGeom>
          <a:noFill/>
        </p:spPr>
        <p:txBody>
          <a:bodyPr wrap="square" rtlCol="0">
            <a:spAutoFit/>
          </a:bodyPr>
          <a:lstStyle/>
          <a:p>
            <a:r>
              <a:rPr lang="en-US" sz="3200" i="1" dirty="0" smtClean="0">
                <a:solidFill>
                  <a:srgbClr val="0000FF"/>
                </a:solidFill>
                <a:latin typeface="Arial Narrow"/>
                <a:cs typeface="Arial Narrow"/>
              </a:rPr>
              <a:t>Membership Award</a:t>
            </a:r>
            <a:endParaRPr lang="en-US" sz="3200" dirty="0">
              <a:solidFill>
                <a:srgbClr val="0000FF"/>
              </a:solidFill>
              <a:latin typeface="Arial Narrow"/>
              <a:cs typeface="Arial Narrow"/>
            </a:endParaRPr>
          </a:p>
        </p:txBody>
      </p:sp>
      <p:pic>
        <p:nvPicPr>
          <p:cNvPr id="6" name="Picture 5" descr="http://upload.wikimedia.org/wikipedia/commons/thumb/6/65/CAP_Membership_Award.png/150px-CAP_Membership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678696" y="2336294"/>
            <a:ext cx="1426210" cy="450215"/>
          </a:xfrm>
          <a:prstGeom prst="rect">
            <a:avLst/>
          </a:prstGeom>
          <a:noFill/>
          <a:ln w="50800" cmpd="thickThin">
            <a:solidFill>
              <a:schemeClr val="tx1"/>
            </a:solidFill>
          </a:ln>
        </p:spPr>
      </p:pic>
      <p:sp>
        <p:nvSpPr>
          <p:cNvPr id="3" name="Rectangle 2"/>
          <p:cNvSpPr/>
          <p:nvPr/>
        </p:nvSpPr>
        <p:spPr>
          <a:xfrm>
            <a:off x="3678696" y="2883951"/>
            <a:ext cx="1526429" cy="261610"/>
          </a:xfrm>
          <a:prstGeom prst="rect">
            <a:avLst/>
          </a:prstGeom>
        </p:spPr>
        <p:txBody>
          <a:bodyPr wrap="none">
            <a:spAutoFit/>
          </a:bodyPr>
          <a:lstStyle/>
          <a:p>
            <a:r>
              <a:rPr lang="en-US" sz="1100" dirty="0">
                <a:latin typeface="Arial Narrow"/>
                <a:cs typeface="Arial Narrow"/>
              </a:rPr>
              <a:t>Membership Award ribbon</a:t>
            </a:r>
          </a:p>
        </p:txBody>
      </p:sp>
      <p:sp>
        <p:nvSpPr>
          <p:cNvPr id="4" name="Rectangle 3"/>
          <p:cNvSpPr/>
          <p:nvPr/>
        </p:nvSpPr>
        <p:spPr>
          <a:xfrm>
            <a:off x="457200" y="3145561"/>
            <a:ext cx="8203172" cy="3277820"/>
          </a:xfrm>
          <a:prstGeom prst="rect">
            <a:avLst/>
          </a:prstGeom>
        </p:spPr>
        <p:txBody>
          <a:bodyPr wrap="square">
            <a:spAutoFit/>
          </a:bodyPr>
          <a:lstStyle/>
          <a:p>
            <a:pPr algn="just">
              <a:spcAft>
                <a:spcPts val="1200"/>
              </a:spcAft>
            </a:pPr>
            <a:r>
              <a:rPr lang="en-US" sz="2400" dirty="0">
                <a:latin typeface="Arial Narrow"/>
                <a:cs typeface="Arial Narrow"/>
              </a:rPr>
              <a:t>The most basic professional development award in the CAP program is the </a:t>
            </a:r>
            <a:r>
              <a:rPr lang="en-US" sz="2400" dirty="0">
                <a:solidFill>
                  <a:srgbClr val="305EE0"/>
                </a:solidFill>
                <a:latin typeface="Arial Narrow"/>
                <a:cs typeface="Arial Narrow"/>
              </a:rPr>
              <a:t>Membership Award</a:t>
            </a:r>
            <a:r>
              <a:rPr lang="en-US" sz="2400" dirty="0">
                <a:latin typeface="Arial Narrow"/>
                <a:cs typeface="Arial Narrow"/>
              </a:rPr>
              <a:t>. </a:t>
            </a:r>
          </a:p>
          <a:p>
            <a:pPr marL="342900" indent="-342900" algn="just">
              <a:spcAft>
                <a:spcPts val="600"/>
              </a:spcAft>
              <a:buFont typeface="Arial"/>
              <a:buChar char="•"/>
            </a:pPr>
            <a:r>
              <a:rPr lang="en-US" sz="2400" dirty="0" smtClean="0">
                <a:latin typeface="Arial Narrow"/>
                <a:cs typeface="Arial Narrow"/>
              </a:rPr>
              <a:t>This award is </a:t>
            </a:r>
            <a:r>
              <a:rPr lang="en-US" sz="2400" dirty="0">
                <a:latin typeface="Arial Narrow"/>
                <a:cs typeface="Arial Narrow"/>
              </a:rPr>
              <a:t>presented to any senior member that successfully completes the </a:t>
            </a:r>
            <a:r>
              <a:rPr lang="en-US" sz="2400" i="1" dirty="0">
                <a:latin typeface="Arial Narrow"/>
                <a:cs typeface="Arial Narrow"/>
              </a:rPr>
              <a:t>level I Orientation Course</a:t>
            </a:r>
            <a:r>
              <a:rPr lang="en-US" sz="2400" dirty="0">
                <a:latin typeface="Arial Narrow"/>
                <a:cs typeface="Arial Narrow"/>
              </a:rPr>
              <a:t>. </a:t>
            </a:r>
            <a:endParaRPr lang="en-US" sz="2400" dirty="0" smtClean="0">
              <a:latin typeface="Arial Narrow"/>
              <a:cs typeface="Arial Narrow"/>
            </a:endParaRPr>
          </a:p>
          <a:p>
            <a:pPr marL="342900" indent="-342900" algn="just">
              <a:buFont typeface="Arial"/>
              <a:buChar char="•"/>
            </a:pPr>
            <a:r>
              <a:rPr lang="en-US" sz="2400" dirty="0" smtClean="0">
                <a:latin typeface="Arial Narrow"/>
                <a:cs typeface="Arial Narrow"/>
              </a:rPr>
              <a:t>Completion </a:t>
            </a:r>
            <a:r>
              <a:rPr lang="en-US" sz="2400" dirty="0">
                <a:latin typeface="Arial Narrow"/>
                <a:cs typeface="Arial Narrow"/>
              </a:rPr>
              <a:t>of </a:t>
            </a:r>
            <a:r>
              <a:rPr lang="en-US" sz="2400" dirty="0" smtClean="0">
                <a:latin typeface="Arial Narrow"/>
                <a:cs typeface="Arial Narrow"/>
              </a:rPr>
              <a:t>the </a:t>
            </a:r>
            <a:r>
              <a:rPr lang="en-US" sz="2400" i="1" dirty="0" smtClean="0">
                <a:latin typeface="Arial Narrow"/>
                <a:cs typeface="Arial Narrow"/>
              </a:rPr>
              <a:t>Orientation Course </a:t>
            </a:r>
            <a:r>
              <a:rPr lang="en-US" sz="2400" dirty="0">
                <a:latin typeface="Arial Narrow"/>
                <a:cs typeface="Arial Narrow"/>
              </a:rPr>
              <a:t>and the qualification for the Membership </a:t>
            </a:r>
            <a:r>
              <a:rPr lang="en-US" sz="2400" dirty="0" smtClean="0">
                <a:latin typeface="Arial Narrow"/>
                <a:cs typeface="Arial Narrow"/>
              </a:rPr>
              <a:t>Award, </a:t>
            </a:r>
            <a:r>
              <a:rPr lang="en-US" sz="2400" dirty="0">
                <a:latin typeface="Arial Narrow"/>
                <a:cs typeface="Arial Narrow"/>
              </a:rPr>
              <a:t>is a prerequisite for participation in most areas of the Civil Air Patrol mission and for duty performance promotion to Second Lieutenant in the CAP. </a:t>
            </a:r>
          </a:p>
        </p:txBody>
      </p:sp>
    </p:spTree>
    <p:extLst>
      <p:ext uri="{BB962C8B-B14F-4D97-AF65-F5344CB8AC3E}">
        <p14:creationId xmlns:p14="http://schemas.microsoft.com/office/powerpoint/2010/main" val="2056588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459634" y="1613860"/>
            <a:ext cx="4096911" cy="584776"/>
          </a:xfrm>
          <a:prstGeom prst="rect">
            <a:avLst/>
          </a:prstGeom>
        </p:spPr>
        <p:txBody>
          <a:bodyPr wrap="none">
            <a:spAutoFit/>
          </a:bodyPr>
          <a:lstStyle/>
          <a:p>
            <a:r>
              <a:rPr lang="en-US" sz="3200" i="1" dirty="0" smtClean="0">
                <a:solidFill>
                  <a:srgbClr val="0000FF"/>
                </a:solidFill>
                <a:latin typeface="Arial Narrow"/>
                <a:cs typeface="Arial Narrow"/>
              </a:rPr>
              <a:t>Membership Award (Cont)</a:t>
            </a:r>
            <a:endParaRPr lang="en-US" sz="3200" dirty="0">
              <a:solidFill>
                <a:srgbClr val="0000FF"/>
              </a:solidFill>
              <a:latin typeface="Arial Narrow"/>
              <a:cs typeface="Arial Narrow"/>
            </a:endParaRPr>
          </a:p>
        </p:txBody>
      </p:sp>
      <p:sp>
        <p:nvSpPr>
          <p:cNvPr id="4" name="Rectangle 3"/>
          <p:cNvSpPr/>
          <p:nvPr/>
        </p:nvSpPr>
        <p:spPr>
          <a:xfrm>
            <a:off x="457200" y="2316530"/>
            <a:ext cx="8140842" cy="3046988"/>
          </a:xfrm>
          <a:prstGeom prst="rect">
            <a:avLst/>
          </a:prstGeom>
        </p:spPr>
        <p:txBody>
          <a:bodyPr wrap="square">
            <a:spAutoFit/>
          </a:bodyPr>
          <a:lstStyle/>
          <a:p>
            <a:pPr lvl="0"/>
            <a:r>
              <a:rPr lang="en-US" sz="2400" dirty="0">
                <a:latin typeface="Arial Narrow"/>
                <a:cs typeface="Arial Narrow"/>
              </a:rPr>
              <a:t>There are four modules required for completion of this level. </a:t>
            </a:r>
          </a:p>
          <a:p>
            <a:pPr marL="1714500" lvl="3" indent="-342900">
              <a:buFont typeface="Arial"/>
              <a:buChar char="•"/>
            </a:pPr>
            <a:r>
              <a:rPr lang="en-US" sz="2400" dirty="0">
                <a:solidFill>
                  <a:srgbClr val="3366FF"/>
                </a:solidFill>
                <a:latin typeface="Arial Narrow"/>
                <a:cs typeface="Arial Narrow"/>
              </a:rPr>
              <a:t>Basic Foundations Course</a:t>
            </a:r>
          </a:p>
          <a:p>
            <a:pPr marL="1714500" lvl="3" indent="-342900">
              <a:buFont typeface="Arial"/>
              <a:buChar char="•"/>
            </a:pPr>
            <a:r>
              <a:rPr lang="en-US" sz="2400" dirty="0">
                <a:solidFill>
                  <a:srgbClr val="3366FF"/>
                </a:solidFill>
                <a:latin typeface="Arial Narrow"/>
                <a:cs typeface="Arial Narrow"/>
              </a:rPr>
              <a:t>Cadet protection program training</a:t>
            </a:r>
          </a:p>
          <a:p>
            <a:pPr marL="1714500" lvl="3" indent="-342900">
              <a:buFont typeface="Arial"/>
              <a:buChar char="•"/>
            </a:pPr>
            <a:r>
              <a:rPr lang="en-US" sz="2400" dirty="0">
                <a:solidFill>
                  <a:srgbClr val="3366FF"/>
                </a:solidFill>
                <a:latin typeface="Arial Narrow"/>
                <a:cs typeface="Arial Narrow"/>
              </a:rPr>
              <a:t>Operations security awareness training</a:t>
            </a:r>
          </a:p>
          <a:p>
            <a:pPr marL="1714500" lvl="3" indent="-342900">
              <a:buFont typeface="Arial"/>
              <a:buChar char="•"/>
            </a:pPr>
            <a:r>
              <a:rPr lang="en-US" sz="2400" dirty="0">
                <a:solidFill>
                  <a:srgbClr val="3366FF"/>
                </a:solidFill>
                <a:latin typeface="Arial Narrow"/>
                <a:cs typeface="Arial Narrow"/>
              </a:rPr>
              <a:t>Equal opportunity </a:t>
            </a:r>
            <a:r>
              <a:rPr lang="en-US" sz="2400" dirty="0" smtClean="0">
                <a:solidFill>
                  <a:srgbClr val="3366FF"/>
                </a:solidFill>
                <a:latin typeface="Arial Narrow"/>
                <a:cs typeface="Arial Narrow"/>
              </a:rPr>
              <a:t>training</a:t>
            </a:r>
          </a:p>
          <a:p>
            <a:pPr lvl="1"/>
            <a:endParaRPr lang="en-US" sz="2400" dirty="0">
              <a:latin typeface="Arial Narrow"/>
              <a:cs typeface="Arial Narrow"/>
            </a:endParaRPr>
          </a:p>
          <a:p>
            <a:r>
              <a:rPr lang="en-US" sz="2400" dirty="0">
                <a:latin typeface="Arial Narrow"/>
                <a:cs typeface="Arial Narrow"/>
              </a:rPr>
              <a:t>The intent of this level I training "is to provide new members the information they need to begin their service in CAP successfully." </a:t>
            </a:r>
          </a:p>
        </p:txBody>
      </p:sp>
    </p:spTree>
    <p:extLst>
      <p:ext uri="{BB962C8B-B14F-4D97-AF65-F5344CB8AC3E}">
        <p14:creationId xmlns:p14="http://schemas.microsoft.com/office/powerpoint/2010/main" val="538577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457200" y="1663736"/>
            <a:ext cx="8203172" cy="3539431"/>
          </a:xfrm>
          <a:prstGeom prst="rect">
            <a:avLst/>
          </a:prstGeom>
        </p:spPr>
        <p:txBody>
          <a:bodyPr wrap="square">
            <a:spAutoFit/>
          </a:bodyPr>
          <a:lstStyle/>
          <a:p>
            <a:pPr algn="ctr"/>
            <a:r>
              <a:rPr lang="en-US" sz="3200" b="1" dirty="0">
                <a:solidFill>
                  <a:srgbClr val="FF0000"/>
                </a:solidFill>
                <a:latin typeface="Arial Rounded MT Bold"/>
                <a:cs typeface="Arial Rounded MT Bold"/>
              </a:rPr>
              <a:t>Aerospace Education Awards</a:t>
            </a:r>
            <a:endParaRPr lang="en-US" sz="3200" dirty="0">
              <a:solidFill>
                <a:srgbClr val="FF0000"/>
              </a:solidFill>
              <a:latin typeface="Arial Rounded MT Bold"/>
              <a:cs typeface="Arial Rounded MT Bold"/>
            </a:endParaRPr>
          </a:p>
          <a:p>
            <a:pPr algn="just"/>
            <a:endParaRPr lang="en-US" sz="2400" dirty="0" smtClean="0">
              <a:latin typeface="Arial Narrow"/>
              <a:cs typeface="Arial Narrow"/>
            </a:endParaRPr>
          </a:p>
          <a:p>
            <a:pPr marL="342900" indent="-342900" algn="just">
              <a:buFont typeface="Arial"/>
              <a:buChar char="•"/>
            </a:pPr>
            <a:r>
              <a:rPr lang="en-US" sz="2400" dirty="0" smtClean="0">
                <a:latin typeface="Arial Narrow"/>
                <a:cs typeface="Arial Narrow"/>
              </a:rPr>
              <a:t>The </a:t>
            </a:r>
            <a:r>
              <a:rPr lang="en-US" sz="2400" dirty="0">
                <a:latin typeface="Arial Narrow"/>
                <a:cs typeface="Arial Narrow"/>
              </a:rPr>
              <a:t>aerospace education awards </a:t>
            </a:r>
            <a:r>
              <a:rPr lang="en-US" sz="2400" dirty="0" smtClean="0">
                <a:latin typeface="Arial Narrow"/>
                <a:cs typeface="Arial Narrow"/>
              </a:rPr>
              <a:t>(</a:t>
            </a:r>
            <a:r>
              <a:rPr lang="en-US" sz="2400" i="1" dirty="0" smtClean="0">
                <a:latin typeface="Arial Narrow"/>
                <a:cs typeface="Arial Narrow"/>
              </a:rPr>
              <a:t>Yeager</a:t>
            </a:r>
            <a:r>
              <a:rPr lang="en-US" sz="2400" dirty="0" smtClean="0">
                <a:latin typeface="Arial Narrow"/>
                <a:cs typeface="Arial Narrow"/>
              </a:rPr>
              <a:t> and </a:t>
            </a:r>
            <a:r>
              <a:rPr lang="en-US" sz="2400" i="1" dirty="0" err="1" smtClean="0">
                <a:latin typeface="Arial Narrow"/>
                <a:cs typeface="Arial Narrow"/>
              </a:rPr>
              <a:t>Crossfield</a:t>
            </a:r>
            <a:r>
              <a:rPr lang="en-US" sz="2400" dirty="0" smtClean="0">
                <a:latin typeface="Arial Narrow"/>
                <a:cs typeface="Arial Narrow"/>
              </a:rPr>
              <a:t>) are </a:t>
            </a:r>
            <a:r>
              <a:rPr lang="en-US" sz="2400" dirty="0">
                <a:latin typeface="Arial Narrow"/>
                <a:cs typeface="Arial Narrow"/>
              </a:rPr>
              <a:t>presented to senior members who excel in furthering the educational aspects of the Civil Air Patrol's mission. </a:t>
            </a:r>
            <a:endParaRPr lang="en-US" sz="2400" dirty="0" smtClean="0">
              <a:latin typeface="Arial Narrow"/>
              <a:cs typeface="Arial Narrow"/>
            </a:endParaRPr>
          </a:p>
          <a:p>
            <a:pPr algn="just"/>
            <a:endParaRPr lang="en-US" sz="2400" dirty="0" smtClean="0">
              <a:latin typeface="Arial Narrow"/>
              <a:cs typeface="Arial Narrow"/>
            </a:endParaRPr>
          </a:p>
          <a:p>
            <a:pPr marL="342900" indent="-342900" algn="just">
              <a:buFont typeface="Arial"/>
              <a:buChar char="•"/>
            </a:pPr>
            <a:r>
              <a:rPr lang="en-US" sz="2400" dirty="0" smtClean="0">
                <a:latin typeface="Arial Narrow"/>
                <a:cs typeface="Arial Narrow"/>
              </a:rPr>
              <a:t>These </a:t>
            </a:r>
            <a:r>
              <a:rPr lang="en-US" sz="2400" dirty="0">
                <a:latin typeface="Arial Narrow"/>
                <a:cs typeface="Arial Narrow"/>
              </a:rPr>
              <a:t>two awards are made to recognize completion of steps in the professional development program related specifically to aerospace </a:t>
            </a:r>
            <a:r>
              <a:rPr lang="en-US" sz="2400" dirty="0" smtClean="0">
                <a:latin typeface="Arial Narrow"/>
                <a:cs typeface="Arial Narrow"/>
              </a:rPr>
              <a:t>education.</a:t>
            </a:r>
            <a:endParaRPr lang="en-US" sz="2400" dirty="0">
              <a:effectLst/>
              <a:latin typeface="Arial Narrow"/>
              <a:cs typeface="Arial Narrow"/>
            </a:endParaRPr>
          </a:p>
        </p:txBody>
      </p:sp>
    </p:spTree>
    <p:extLst>
      <p:ext uri="{BB962C8B-B14F-4D97-AF65-F5344CB8AC3E}">
        <p14:creationId xmlns:p14="http://schemas.microsoft.com/office/powerpoint/2010/main" val="22695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328487" y="1671235"/>
            <a:ext cx="8229600" cy="369332"/>
          </a:xfrm>
          <a:prstGeom prst="rect">
            <a:avLst/>
          </a:prstGeom>
          <a:noFill/>
        </p:spPr>
        <p:txBody>
          <a:bodyPr wrap="square" rtlCol="0">
            <a:spAutoFit/>
          </a:bodyPr>
          <a:lstStyle/>
          <a:p>
            <a:endParaRPr lang="en-US" dirty="0"/>
          </a:p>
        </p:txBody>
      </p:sp>
      <p:sp>
        <p:nvSpPr>
          <p:cNvPr id="3" name="Rectangle 2"/>
          <p:cNvSpPr/>
          <p:nvPr/>
        </p:nvSpPr>
        <p:spPr>
          <a:xfrm>
            <a:off x="2551144" y="1651462"/>
            <a:ext cx="4008746" cy="584776"/>
          </a:xfrm>
          <a:prstGeom prst="rect">
            <a:avLst/>
          </a:prstGeom>
        </p:spPr>
        <p:txBody>
          <a:bodyPr wrap="none">
            <a:spAutoFit/>
          </a:bodyPr>
          <a:lstStyle/>
          <a:p>
            <a:r>
              <a:rPr lang="en-US" sz="3200" i="1" dirty="0">
                <a:solidFill>
                  <a:srgbClr val="0000FF"/>
                </a:solidFill>
                <a:latin typeface="Arial Narrow"/>
                <a:cs typeface="Arial Narrow"/>
              </a:rPr>
              <a:t>A. Scott Crossfield Award</a:t>
            </a:r>
            <a:endParaRPr lang="en-US" sz="3200" dirty="0">
              <a:solidFill>
                <a:srgbClr val="0000FF"/>
              </a:solidFill>
              <a:latin typeface="Arial Narrow"/>
              <a:cs typeface="Arial Narrow"/>
            </a:endParaRPr>
          </a:p>
        </p:txBody>
      </p:sp>
      <p:pic>
        <p:nvPicPr>
          <p:cNvPr id="7" name="Picture 6" descr="http://upload.wikimedia.org/wikipedia/commons/thumb/a/ad/CAP_A._Scott_Crossfield_Award.png/150px-CAP_A._Scott_Crossfield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781667" y="2280269"/>
            <a:ext cx="1426210" cy="450215"/>
          </a:xfrm>
          <a:prstGeom prst="rect">
            <a:avLst/>
          </a:prstGeom>
          <a:noFill/>
          <a:ln w="50800" cmpd="thickThin">
            <a:solidFill>
              <a:schemeClr val="tx1"/>
            </a:solidFill>
          </a:ln>
        </p:spPr>
      </p:pic>
      <p:sp>
        <p:nvSpPr>
          <p:cNvPr id="4" name="Rectangle 3"/>
          <p:cNvSpPr/>
          <p:nvPr/>
        </p:nvSpPr>
        <p:spPr>
          <a:xfrm>
            <a:off x="3524215" y="2815823"/>
            <a:ext cx="1945533" cy="253916"/>
          </a:xfrm>
          <a:prstGeom prst="rect">
            <a:avLst/>
          </a:prstGeom>
        </p:spPr>
        <p:txBody>
          <a:bodyPr wrap="none">
            <a:spAutoFit/>
          </a:bodyPr>
          <a:lstStyle/>
          <a:p>
            <a:pPr lvl="0"/>
            <a:r>
              <a:rPr lang="en-US" sz="1050" b="1" dirty="0" smtClean="0">
                <a:latin typeface="Arial Narrow"/>
                <a:cs typeface="Arial Narrow"/>
              </a:rPr>
              <a:t>A. Scott </a:t>
            </a:r>
            <a:r>
              <a:rPr lang="en-US" sz="1050" b="1" dirty="0">
                <a:latin typeface="Arial Narrow"/>
                <a:cs typeface="Arial Narrow"/>
              </a:rPr>
              <a:t>Crossfield Award Ribbon</a:t>
            </a:r>
            <a:endParaRPr lang="en-US" sz="1050" dirty="0">
              <a:latin typeface="Arial Narrow"/>
              <a:cs typeface="Arial Narrow"/>
            </a:endParaRPr>
          </a:p>
        </p:txBody>
      </p:sp>
      <p:sp>
        <p:nvSpPr>
          <p:cNvPr id="5" name="Rectangle 4"/>
          <p:cNvSpPr/>
          <p:nvPr/>
        </p:nvSpPr>
        <p:spPr>
          <a:xfrm>
            <a:off x="457200" y="3069739"/>
            <a:ext cx="8203172" cy="3046988"/>
          </a:xfrm>
          <a:prstGeom prst="rect">
            <a:avLst/>
          </a:prstGeom>
        </p:spPr>
        <p:txBody>
          <a:bodyPr wrap="square">
            <a:spAutoFit/>
          </a:bodyPr>
          <a:lstStyle/>
          <a:p>
            <a:pPr lvl="0" algn="just"/>
            <a:r>
              <a:rPr lang="en-US" sz="2400" dirty="0" smtClean="0">
                <a:latin typeface="Arial Narrow"/>
                <a:cs typeface="Arial Narrow"/>
              </a:rPr>
              <a:t>The </a:t>
            </a:r>
            <a:r>
              <a:rPr lang="en-US" sz="2400" dirty="0">
                <a:solidFill>
                  <a:srgbClr val="004FEE"/>
                </a:solidFill>
                <a:latin typeface="Arial Narrow"/>
                <a:cs typeface="Arial Narrow"/>
              </a:rPr>
              <a:t>A. Scott Crossfield Award </a:t>
            </a:r>
            <a:r>
              <a:rPr lang="en-US" sz="2400" dirty="0">
                <a:latin typeface="Arial Narrow"/>
                <a:cs typeface="Arial Narrow"/>
              </a:rPr>
              <a:t>is named after American naval officer and test pilot Albert Scott Crossfield. The award is made by the Civil Air Patrol national headquarters. </a:t>
            </a:r>
            <a:endParaRPr lang="en-US" sz="2400" dirty="0" smtClean="0">
              <a:effectLst/>
              <a:latin typeface="Arial Narrow"/>
              <a:cs typeface="Arial Narrow"/>
            </a:endParaRPr>
          </a:p>
          <a:p>
            <a:pPr algn="just"/>
            <a:r>
              <a:rPr lang="en-US" sz="2400" dirty="0">
                <a:latin typeface="Arial Narrow"/>
                <a:cs typeface="Arial Narrow"/>
              </a:rPr>
              <a:t> </a:t>
            </a:r>
            <a:endParaRPr lang="en-US" sz="2400" dirty="0" smtClean="0">
              <a:effectLst/>
              <a:latin typeface="Arial Narrow"/>
              <a:cs typeface="Arial Narrow"/>
            </a:endParaRPr>
          </a:p>
          <a:p>
            <a:pPr marL="342900" lvl="0" indent="-342900" algn="just">
              <a:buFont typeface="Arial"/>
              <a:buChar char="•"/>
            </a:pPr>
            <a:r>
              <a:rPr lang="en-US" sz="2400" dirty="0">
                <a:latin typeface="Arial Narrow"/>
                <a:cs typeface="Arial Narrow"/>
              </a:rPr>
              <a:t>The </a:t>
            </a:r>
            <a:r>
              <a:rPr lang="en-US" sz="2400" dirty="0" smtClean="0">
                <a:solidFill>
                  <a:srgbClr val="004FEE"/>
                </a:solidFill>
                <a:latin typeface="Arial Narrow"/>
                <a:cs typeface="Arial Narrow"/>
              </a:rPr>
              <a:t>A. Scott </a:t>
            </a:r>
            <a:r>
              <a:rPr lang="en-US" sz="2400" dirty="0" err="1" smtClean="0">
                <a:solidFill>
                  <a:srgbClr val="004FEE"/>
                </a:solidFill>
                <a:latin typeface="Arial Narrow"/>
                <a:cs typeface="Arial Narrow"/>
              </a:rPr>
              <a:t>Crossfield</a:t>
            </a:r>
            <a:r>
              <a:rPr lang="en-US" sz="2400" dirty="0" smtClean="0">
                <a:solidFill>
                  <a:srgbClr val="004FEE"/>
                </a:solidFill>
                <a:latin typeface="Arial Narrow"/>
                <a:cs typeface="Arial Narrow"/>
              </a:rPr>
              <a:t> </a:t>
            </a:r>
            <a:r>
              <a:rPr lang="en-US" sz="2400" dirty="0">
                <a:solidFill>
                  <a:srgbClr val="004FEE"/>
                </a:solidFill>
                <a:latin typeface="Arial Narrow"/>
                <a:cs typeface="Arial Narrow"/>
              </a:rPr>
              <a:t>Award </a:t>
            </a:r>
            <a:r>
              <a:rPr lang="en-US" sz="2400" dirty="0">
                <a:latin typeface="Arial Narrow"/>
                <a:cs typeface="Arial Narrow"/>
              </a:rPr>
              <a:t>is presented to members who have:</a:t>
            </a:r>
          </a:p>
          <a:p>
            <a:pPr marL="1257300" lvl="2" indent="-342900" algn="just">
              <a:buFont typeface="Arial"/>
              <a:buChar char="•"/>
            </a:pPr>
            <a:r>
              <a:rPr lang="en-US" sz="2400" dirty="0">
                <a:latin typeface="Arial Narrow"/>
                <a:cs typeface="Arial Narrow"/>
              </a:rPr>
              <a:t>Earned the master level rating in the aerospace education specialty track</a:t>
            </a:r>
          </a:p>
          <a:p>
            <a:pPr marL="1257300" lvl="2" indent="-342900" algn="just">
              <a:buFont typeface="Arial"/>
              <a:buChar char="•"/>
            </a:pPr>
            <a:r>
              <a:rPr lang="en-US" sz="2400" dirty="0">
                <a:latin typeface="Arial Narrow"/>
                <a:cs typeface="Arial Narrow"/>
              </a:rPr>
              <a:t>Served as aerospace education officer.</a:t>
            </a:r>
          </a:p>
        </p:txBody>
      </p:sp>
    </p:spTree>
    <p:extLst>
      <p:ext uri="{BB962C8B-B14F-4D97-AF65-F5344CB8AC3E}">
        <p14:creationId xmlns:p14="http://schemas.microsoft.com/office/powerpoint/2010/main" val="1784026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15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457200" y="1612820"/>
            <a:ext cx="8203172" cy="1077218"/>
          </a:xfrm>
          <a:prstGeom prst="rect">
            <a:avLst/>
          </a:prstGeom>
        </p:spPr>
        <p:txBody>
          <a:bodyPr wrap="square">
            <a:spAutoFit/>
          </a:bodyPr>
          <a:lstStyle/>
          <a:p>
            <a:pPr algn="ctr"/>
            <a:r>
              <a:rPr lang="en-US" sz="3200" i="1" dirty="0">
                <a:solidFill>
                  <a:srgbClr val="0000FF"/>
                </a:solidFill>
                <a:latin typeface="Arial Narrow"/>
                <a:cs typeface="Arial Narrow"/>
              </a:rPr>
              <a:t>Brigadier General Charles E. “Chuck” Yeager Aerospace Education Achievement Award</a:t>
            </a:r>
            <a:endParaRPr lang="en-US" sz="3200" dirty="0">
              <a:solidFill>
                <a:srgbClr val="0000FF"/>
              </a:solidFill>
              <a:latin typeface="Arial Narrow"/>
              <a:cs typeface="Arial Narrow"/>
            </a:endParaRPr>
          </a:p>
        </p:txBody>
      </p:sp>
      <p:pic>
        <p:nvPicPr>
          <p:cNvPr id="7" name="Picture 6" descr="http://upload.wikimedia.org/wikipedia/commons/thumb/d/d0/CAP_Brigadier_General_Charles_E._%27Chuck%27_Yeager_Award.png/150px-CAP_Brigadier_General_Charles_E._%27Chuck%27_Yeager_Award.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58895" y="2749099"/>
            <a:ext cx="1426210" cy="450215"/>
          </a:xfrm>
          <a:prstGeom prst="rect">
            <a:avLst/>
          </a:prstGeom>
          <a:noFill/>
          <a:ln w="50800" cmpd="thickThin">
            <a:solidFill>
              <a:schemeClr val="tx1"/>
            </a:solidFill>
          </a:ln>
        </p:spPr>
      </p:pic>
      <p:sp>
        <p:nvSpPr>
          <p:cNvPr id="4" name="Rectangle 3"/>
          <p:cNvSpPr/>
          <p:nvPr/>
        </p:nvSpPr>
        <p:spPr>
          <a:xfrm>
            <a:off x="2001763" y="3229503"/>
            <a:ext cx="5120372" cy="261610"/>
          </a:xfrm>
          <a:prstGeom prst="rect">
            <a:avLst/>
          </a:prstGeom>
        </p:spPr>
        <p:txBody>
          <a:bodyPr wrap="square">
            <a:spAutoFit/>
          </a:bodyPr>
          <a:lstStyle/>
          <a:p>
            <a:r>
              <a:rPr lang="en-US" sz="1050" b="1" dirty="0">
                <a:latin typeface="Arial Narrow"/>
                <a:cs typeface="Arial Narrow"/>
              </a:rPr>
              <a:t>Brigadier General Charles E. “Chuck” Yeager Aerospace Education Achievement Award ribbon</a:t>
            </a:r>
            <a:endParaRPr lang="en-US" sz="1050" dirty="0">
              <a:latin typeface="Arial Narrow"/>
              <a:cs typeface="Arial Narrow"/>
            </a:endParaRPr>
          </a:p>
        </p:txBody>
      </p:sp>
      <p:sp>
        <p:nvSpPr>
          <p:cNvPr id="5" name="Rectangle 4"/>
          <p:cNvSpPr/>
          <p:nvPr/>
        </p:nvSpPr>
        <p:spPr>
          <a:xfrm>
            <a:off x="351815" y="3989953"/>
            <a:ext cx="8452167" cy="1569660"/>
          </a:xfrm>
          <a:prstGeom prst="rect">
            <a:avLst/>
          </a:prstGeom>
        </p:spPr>
        <p:txBody>
          <a:bodyPr wrap="square">
            <a:spAutoFit/>
          </a:bodyPr>
          <a:lstStyle/>
          <a:p>
            <a:pPr algn="just"/>
            <a:r>
              <a:rPr lang="en-US" sz="2400" dirty="0">
                <a:latin typeface="Arial Narrow"/>
                <a:cs typeface="Arial Narrow"/>
              </a:rPr>
              <a:t>The </a:t>
            </a:r>
            <a:r>
              <a:rPr lang="en-US" sz="2400" dirty="0">
                <a:solidFill>
                  <a:srgbClr val="004FEE"/>
                </a:solidFill>
                <a:latin typeface="Arial Narrow"/>
                <a:cs typeface="Arial Narrow"/>
              </a:rPr>
              <a:t>Brigadier General Charles E. “Chuck” Yeager Aerospace Education Achievement Award </a:t>
            </a:r>
            <a:r>
              <a:rPr lang="en-US" sz="2400" dirty="0">
                <a:latin typeface="Arial Narrow"/>
                <a:cs typeface="Arial Narrow"/>
              </a:rPr>
              <a:t>is presented to senior members who successfully complete the Civil Air Patrol's Aerospace Education Program for Senior Members (AEPSM).</a:t>
            </a:r>
          </a:p>
        </p:txBody>
      </p:sp>
    </p:spTree>
    <p:extLst>
      <p:ext uri="{BB962C8B-B14F-4D97-AF65-F5344CB8AC3E}">
        <p14:creationId xmlns:p14="http://schemas.microsoft.com/office/powerpoint/2010/main" val="124464210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457200" y="1561337"/>
            <a:ext cx="8203172" cy="1077218"/>
          </a:xfrm>
          <a:prstGeom prst="rect">
            <a:avLst/>
          </a:prstGeom>
        </p:spPr>
        <p:txBody>
          <a:bodyPr wrap="square">
            <a:spAutoFit/>
          </a:bodyPr>
          <a:lstStyle/>
          <a:p>
            <a:pPr algn="ctr"/>
            <a:r>
              <a:rPr lang="en-US" sz="3200" i="1" dirty="0" smtClean="0">
                <a:solidFill>
                  <a:srgbClr val="0000FF"/>
                </a:solidFill>
                <a:latin typeface="Arial Narrow"/>
                <a:cs typeface="Arial Narrow"/>
              </a:rPr>
              <a:t>Brigadier General Charles E. “Chuck” Yeager Aerospace Education Achievement Award (Cont)</a:t>
            </a:r>
            <a:endParaRPr lang="en-US" sz="3200" dirty="0">
              <a:solidFill>
                <a:srgbClr val="0000FF"/>
              </a:solidFill>
              <a:latin typeface="Arial Narrow"/>
              <a:cs typeface="Arial Narrow"/>
            </a:endParaRPr>
          </a:p>
        </p:txBody>
      </p:sp>
      <p:sp>
        <p:nvSpPr>
          <p:cNvPr id="4" name="Rectangle 3"/>
          <p:cNvSpPr/>
          <p:nvPr/>
        </p:nvSpPr>
        <p:spPr>
          <a:xfrm>
            <a:off x="457200" y="2960288"/>
            <a:ext cx="8203172" cy="2616101"/>
          </a:xfrm>
          <a:prstGeom prst="rect">
            <a:avLst/>
          </a:prstGeom>
        </p:spPr>
        <p:txBody>
          <a:bodyPr wrap="square">
            <a:spAutoFit/>
          </a:bodyPr>
          <a:lstStyle/>
          <a:p>
            <a:pPr marL="342900" indent="-342900">
              <a:spcAft>
                <a:spcPts val="1200"/>
              </a:spcAft>
              <a:buFont typeface="Arial"/>
              <a:buChar char="•"/>
            </a:pPr>
            <a:r>
              <a:rPr lang="en-US" sz="2400" dirty="0">
                <a:latin typeface="Arial Narrow"/>
                <a:cs typeface="Arial Narrow"/>
              </a:rPr>
              <a:t>This award is named for retired United States Air Force major general and noted test pilot, Charles E. “Chuck” </a:t>
            </a:r>
            <a:r>
              <a:rPr lang="en-US" sz="2400" dirty="0" smtClean="0">
                <a:latin typeface="Arial Narrow"/>
                <a:cs typeface="Arial Narrow"/>
              </a:rPr>
              <a:t>Yeager</a:t>
            </a:r>
            <a:endParaRPr lang="en-US" sz="2400" dirty="0">
              <a:latin typeface="Arial Narrow"/>
              <a:cs typeface="Arial Narrow"/>
            </a:endParaRPr>
          </a:p>
          <a:p>
            <a:pPr marL="800100" lvl="1" indent="-342900">
              <a:spcAft>
                <a:spcPts val="1200"/>
              </a:spcAft>
              <a:buFont typeface="Courier New"/>
              <a:buChar char="o"/>
            </a:pPr>
            <a:r>
              <a:rPr lang="en-US" sz="2400" dirty="0">
                <a:latin typeface="Arial Narrow"/>
                <a:cs typeface="Arial Narrow"/>
              </a:rPr>
              <a:t>This is assessed through a test that senior members may complete online or using traditional means. </a:t>
            </a:r>
            <a:endParaRPr lang="en-US" sz="2400" dirty="0" smtClean="0">
              <a:latin typeface="Arial Narrow"/>
              <a:cs typeface="Arial Narrow"/>
            </a:endParaRPr>
          </a:p>
          <a:p>
            <a:pPr marL="800100" lvl="1" indent="-342900">
              <a:buFont typeface="Courier New"/>
              <a:buChar char="o"/>
            </a:pPr>
            <a:r>
              <a:rPr lang="en-US" sz="2400" dirty="0" smtClean="0">
                <a:latin typeface="Arial Narrow"/>
                <a:cs typeface="Arial Narrow"/>
              </a:rPr>
              <a:t>Upon </a:t>
            </a:r>
            <a:r>
              <a:rPr lang="en-US" sz="2400" dirty="0">
                <a:latin typeface="Arial Narrow"/>
                <a:cs typeface="Arial Narrow"/>
              </a:rPr>
              <a:t>validation of the test results, a certificate is issued by the member's wing. </a:t>
            </a:r>
          </a:p>
        </p:txBody>
      </p:sp>
    </p:spTree>
    <p:extLst>
      <p:ext uri="{BB962C8B-B14F-4D97-AF65-F5344CB8AC3E}">
        <p14:creationId xmlns:p14="http://schemas.microsoft.com/office/powerpoint/2010/main" val="1469591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3" name="Rectangle 2"/>
          <p:cNvSpPr/>
          <p:nvPr/>
        </p:nvSpPr>
        <p:spPr>
          <a:xfrm>
            <a:off x="457200" y="2120950"/>
            <a:ext cx="8203172" cy="2831544"/>
          </a:xfrm>
          <a:prstGeom prst="rect">
            <a:avLst/>
          </a:prstGeom>
        </p:spPr>
        <p:txBody>
          <a:bodyPr wrap="square">
            <a:spAutoFit/>
          </a:bodyPr>
          <a:lstStyle/>
          <a:p>
            <a:pPr marL="285750" indent="-285750">
              <a:buFont typeface="Arial"/>
              <a:buChar char="•"/>
            </a:pPr>
            <a:endParaRPr lang="en-US" sz="1000" dirty="0" smtClean="0">
              <a:latin typeface="Arial Narrow"/>
              <a:cs typeface="Arial Narrow"/>
            </a:endParaRPr>
          </a:p>
          <a:p>
            <a:pPr marL="285750" indent="-285750" algn="just">
              <a:buFont typeface="Arial"/>
              <a:buChar char="•"/>
            </a:pPr>
            <a:r>
              <a:rPr lang="en-US" sz="2400" dirty="0" smtClean="0">
                <a:latin typeface="Arial Narrow"/>
                <a:cs typeface="Arial Narrow"/>
              </a:rPr>
              <a:t>It is possible for the next of kin of deceased persons to be presented awards to which a member was entitled, but which he or she did not receive</a:t>
            </a:r>
          </a:p>
          <a:p>
            <a:pPr algn="just"/>
            <a:endParaRPr lang="en-US" sz="2400" dirty="0" smtClean="0">
              <a:latin typeface="Arial Narrow"/>
              <a:cs typeface="Arial Narrow"/>
            </a:endParaRPr>
          </a:p>
          <a:p>
            <a:pPr marL="285750" indent="-285750" algn="just">
              <a:buFont typeface="Arial"/>
              <a:buChar char="•"/>
            </a:pPr>
            <a:r>
              <a:rPr lang="en-US" sz="2400" dirty="0" smtClean="0">
                <a:latin typeface="Arial Narrow"/>
                <a:cs typeface="Arial Narrow"/>
              </a:rPr>
              <a:t>Award review boards are established at the region, wing, group, and squadron levels to consider recommendations for all awards and decorations.</a:t>
            </a:r>
            <a:endParaRPr lang="en-US" sz="2400" dirty="0">
              <a:latin typeface="Arial Narrow"/>
              <a:cs typeface="Arial Narrow"/>
            </a:endParaRPr>
          </a:p>
        </p:txBody>
      </p:sp>
    </p:spTree>
    <p:extLst>
      <p:ext uri="{BB962C8B-B14F-4D97-AF65-F5344CB8AC3E}">
        <p14:creationId xmlns:p14="http://schemas.microsoft.com/office/powerpoint/2010/main" val="177920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3000"/>
                                        <p:tgtEl>
                                          <p:spTgt spid="3">
                                            <p:txEl>
                                              <p:pRg st="3" end="3"/>
                                            </p:txEl>
                                          </p:spTgt>
                                        </p:tgtEl>
                                      </p:cBhvr>
                                    </p:animEffect>
                                    <p:anim calcmode="lin" valueType="num">
                                      <p:cBhvr>
                                        <p:cTn id="8"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457199" y="1604563"/>
            <a:ext cx="8132261" cy="1846659"/>
          </a:xfrm>
          <a:prstGeom prst="rect">
            <a:avLst/>
          </a:prstGeom>
        </p:spPr>
        <p:txBody>
          <a:bodyPr wrap="square">
            <a:spAutoFit/>
          </a:bodyPr>
          <a:lstStyle/>
          <a:p>
            <a:pPr algn="ctr"/>
            <a:r>
              <a:rPr lang="en-US" sz="3200" b="1" dirty="0">
                <a:solidFill>
                  <a:srgbClr val="FF0000"/>
                </a:solidFill>
                <a:latin typeface="Arial Rounded MT Bold"/>
                <a:cs typeface="Arial Rounded MT Bold"/>
              </a:rPr>
              <a:t>Emergency Services Ribbons</a:t>
            </a:r>
            <a:endParaRPr lang="en-US" sz="3200" dirty="0">
              <a:solidFill>
                <a:srgbClr val="FF0000"/>
              </a:solidFill>
              <a:latin typeface="Arial Rounded MT Bold"/>
              <a:cs typeface="Arial Rounded MT Bold"/>
            </a:endParaRPr>
          </a:p>
          <a:p>
            <a:pPr algn="ctr"/>
            <a:endParaRPr lang="en-US" i="1" dirty="0" smtClean="0"/>
          </a:p>
          <a:p>
            <a:pPr algn="ctr"/>
            <a:r>
              <a:rPr lang="en-US" sz="3200" i="1" dirty="0" smtClean="0">
                <a:solidFill>
                  <a:srgbClr val="0000FF"/>
                </a:solidFill>
                <a:latin typeface="Arial Narrow"/>
                <a:cs typeface="Arial Narrow"/>
              </a:rPr>
              <a:t>Rescue </a:t>
            </a:r>
            <a:r>
              <a:rPr lang="en-US" sz="3200" i="1" dirty="0">
                <a:solidFill>
                  <a:srgbClr val="0000FF"/>
                </a:solidFill>
                <a:latin typeface="Arial Narrow"/>
                <a:cs typeface="Arial Narrow"/>
              </a:rPr>
              <a:t>"Find" </a:t>
            </a:r>
            <a:r>
              <a:rPr lang="en-US" sz="3200" i="1" dirty="0" smtClean="0">
                <a:solidFill>
                  <a:srgbClr val="0000FF"/>
                </a:solidFill>
                <a:latin typeface="Arial Narrow"/>
                <a:cs typeface="Arial Narrow"/>
              </a:rPr>
              <a:t>Ribbon</a:t>
            </a:r>
          </a:p>
          <a:p>
            <a:pPr algn="ctr"/>
            <a:endParaRPr lang="en-US" sz="3200" dirty="0">
              <a:solidFill>
                <a:srgbClr val="0000FF"/>
              </a:solidFill>
              <a:latin typeface="Arial Narrow"/>
              <a:cs typeface="Arial Narrow"/>
            </a:endParaRPr>
          </a:p>
        </p:txBody>
      </p:sp>
      <p:pic>
        <p:nvPicPr>
          <p:cNvPr id="7" name="Picture 6" descr="http://upload.wikimedia.org/wikipedia/commons/1/1d/Find.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09910" y="2960279"/>
            <a:ext cx="1458750" cy="440293"/>
          </a:xfrm>
          <a:prstGeom prst="rect">
            <a:avLst/>
          </a:prstGeom>
          <a:noFill/>
          <a:ln w="50800" cmpd="thickThin">
            <a:solidFill>
              <a:schemeClr val="tx1"/>
            </a:solidFill>
          </a:ln>
        </p:spPr>
      </p:pic>
      <p:sp>
        <p:nvSpPr>
          <p:cNvPr id="4" name="Rectangle 3"/>
          <p:cNvSpPr/>
          <p:nvPr/>
        </p:nvSpPr>
        <p:spPr>
          <a:xfrm>
            <a:off x="4145683" y="3418621"/>
            <a:ext cx="763388" cy="261610"/>
          </a:xfrm>
          <a:prstGeom prst="rect">
            <a:avLst/>
          </a:prstGeom>
        </p:spPr>
        <p:txBody>
          <a:bodyPr wrap="none">
            <a:spAutoFit/>
          </a:bodyPr>
          <a:lstStyle/>
          <a:p>
            <a:r>
              <a:rPr lang="en-US" sz="1100" dirty="0">
                <a:latin typeface="Arial Narrow"/>
                <a:cs typeface="Arial Narrow"/>
              </a:rPr>
              <a:t>Find ribbon</a:t>
            </a:r>
          </a:p>
        </p:txBody>
      </p:sp>
      <p:sp>
        <p:nvSpPr>
          <p:cNvPr id="5" name="Rectangle 4"/>
          <p:cNvSpPr/>
          <p:nvPr/>
        </p:nvSpPr>
        <p:spPr>
          <a:xfrm>
            <a:off x="457198" y="3809761"/>
            <a:ext cx="8132261" cy="1938992"/>
          </a:xfrm>
          <a:prstGeom prst="rect">
            <a:avLst/>
          </a:prstGeom>
        </p:spPr>
        <p:txBody>
          <a:bodyPr wrap="square">
            <a:spAutoFit/>
          </a:bodyPr>
          <a:lstStyle/>
          <a:p>
            <a:pPr algn="just"/>
            <a:r>
              <a:rPr lang="en-US" sz="2400" dirty="0">
                <a:latin typeface="Arial Narrow"/>
                <a:cs typeface="Arial Narrow"/>
              </a:rPr>
              <a:t>The </a:t>
            </a:r>
            <a:r>
              <a:rPr lang="en-US" sz="2400" b="1" dirty="0">
                <a:latin typeface="Arial Narrow"/>
                <a:cs typeface="Arial Narrow"/>
              </a:rPr>
              <a:t>Rescue Find Ribbon</a:t>
            </a:r>
            <a:r>
              <a:rPr lang="en-US" sz="2400" dirty="0">
                <a:latin typeface="Arial Narrow"/>
                <a:cs typeface="Arial Narrow"/>
              </a:rPr>
              <a:t> is awarded to any CAP member by his or her wing commander for making a find (distress or non-distress) on a search and rescue mission. </a:t>
            </a:r>
            <a:endParaRPr lang="en-US" sz="2400" dirty="0" smtClean="0">
              <a:latin typeface="Arial Narrow"/>
              <a:cs typeface="Arial Narrow"/>
            </a:endParaRPr>
          </a:p>
          <a:p>
            <a:pPr algn="just"/>
            <a:endParaRPr lang="en-US" sz="2400" dirty="0">
              <a:effectLst/>
              <a:latin typeface="Arial Narrow"/>
              <a:cs typeface="Arial Narrow"/>
            </a:endParaRPr>
          </a:p>
          <a:p>
            <a:pPr algn="ctr"/>
            <a:r>
              <a:rPr lang="en-US" sz="2400" i="1" dirty="0" smtClean="0">
                <a:solidFill>
                  <a:srgbClr val="FF0000"/>
                </a:solidFill>
                <a:latin typeface="Arial Narrow"/>
                <a:cs typeface="Arial Narrow"/>
              </a:rPr>
              <a:t>Take notes, this one is complicated!</a:t>
            </a:r>
            <a:endParaRPr lang="en-US" sz="2400" i="1" dirty="0">
              <a:solidFill>
                <a:srgbClr val="FF0000"/>
              </a:solidFill>
              <a:effectLst/>
              <a:latin typeface="Arial Narrow"/>
              <a:cs typeface="Arial Narrow"/>
            </a:endParaRPr>
          </a:p>
        </p:txBody>
      </p:sp>
    </p:spTree>
    <p:extLst>
      <p:ext uri="{BB962C8B-B14F-4D97-AF65-F5344CB8AC3E}">
        <p14:creationId xmlns:p14="http://schemas.microsoft.com/office/powerpoint/2010/main" val="88705372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607"/>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221006" y="1582723"/>
            <a:ext cx="4581861" cy="584776"/>
          </a:xfrm>
          <a:prstGeom prst="rect">
            <a:avLst/>
          </a:prstGeom>
        </p:spPr>
        <p:txBody>
          <a:bodyPr wrap="none">
            <a:spAutoFit/>
          </a:bodyPr>
          <a:lstStyle/>
          <a:p>
            <a:pPr algn="ctr"/>
            <a:r>
              <a:rPr lang="en-US" sz="3200" i="1" dirty="0" smtClean="0">
                <a:solidFill>
                  <a:srgbClr val="0000FF"/>
                </a:solidFill>
                <a:latin typeface="Arial Narrow"/>
                <a:cs typeface="Arial Narrow"/>
              </a:rPr>
              <a:t>Rescue "Find" Ribbon (Cont)</a:t>
            </a:r>
          </a:p>
        </p:txBody>
      </p:sp>
      <p:sp>
        <p:nvSpPr>
          <p:cNvPr id="4" name="Rectangle 3"/>
          <p:cNvSpPr/>
          <p:nvPr/>
        </p:nvSpPr>
        <p:spPr>
          <a:xfrm>
            <a:off x="457200" y="2293192"/>
            <a:ext cx="8203172" cy="3785652"/>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A </a:t>
            </a:r>
            <a:r>
              <a:rPr lang="en-US" sz="2400" i="1" dirty="0">
                <a:latin typeface="Arial Narrow"/>
                <a:cs typeface="Arial Narrow"/>
              </a:rPr>
              <a:t>distress find</a:t>
            </a:r>
            <a:r>
              <a:rPr lang="en-US" sz="2400" dirty="0">
                <a:latin typeface="Arial Narrow"/>
                <a:cs typeface="Arial Narrow"/>
              </a:rPr>
              <a:t> involves a downed aircraft or persons in distress. </a:t>
            </a:r>
          </a:p>
          <a:p>
            <a:pPr marL="800100" lvl="1" indent="-342900" algn="just">
              <a:buFont typeface="Courier New"/>
              <a:buChar char="o"/>
            </a:pPr>
            <a:r>
              <a:rPr lang="en-US" sz="2400" dirty="0">
                <a:latin typeface="Arial Narrow"/>
                <a:cs typeface="Arial Narrow"/>
              </a:rPr>
              <a:t>Normally, a definite search objective must have been assigned, located, and positively identified. </a:t>
            </a:r>
            <a:endParaRPr lang="en-US" sz="2400" dirty="0" smtClean="0">
              <a:latin typeface="Arial Narrow"/>
              <a:cs typeface="Arial Narrow"/>
            </a:endParaRPr>
          </a:p>
          <a:p>
            <a:pPr marL="800100" lvl="1" indent="-342900" algn="just">
              <a:buFont typeface="Courier New"/>
              <a:buChar char="o"/>
            </a:pPr>
            <a:r>
              <a:rPr lang="en-US" sz="2400" dirty="0" smtClean="0">
                <a:latin typeface="Arial Narrow"/>
                <a:cs typeface="Arial Narrow"/>
              </a:rPr>
              <a:t>Other </a:t>
            </a:r>
            <a:r>
              <a:rPr lang="en-US" sz="2400" dirty="0">
                <a:latin typeface="Arial Narrow"/>
                <a:cs typeface="Arial Narrow"/>
              </a:rPr>
              <a:t>finds are classified as </a:t>
            </a:r>
            <a:r>
              <a:rPr lang="en-US" sz="2400" i="1" dirty="0">
                <a:latin typeface="Arial Narrow"/>
                <a:cs typeface="Arial Narrow"/>
              </a:rPr>
              <a:t>non-distress</a:t>
            </a:r>
            <a:r>
              <a:rPr lang="en-US" sz="2400" dirty="0">
                <a:latin typeface="Arial Narrow"/>
                <a:cs typeface="Arial Narrow"/>
              </a:rPr>
              <a:t>; such as locating a non-distress emergency locator transmitter. </a:t>
            </a:r>
            <a:endParaRPr lang="en-US" sz="2400" dirty="0" smtClean="0">
              <a:latin typeface="Arial Narrow"/>
              <a:cs typeface="Arial Narrow"/>
            </a:endParaRPr>
          </a:p>
          <a:p>
            <a:pPr lvl="1"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The basic ribbon is awarded for a first find (distress or non-distress)</a:t>
            </a:r>
            <a:r>
              <a:rPr lang="en-US" sz="2400" dirty="0" smtClean="0">
                <a:latin typeface="Arial Narrow"/>
                <a:cs typeface="Arial Narrow"/>
              </a:rPr>
              <a:t>.</a:t>
            </a:r>
          </a:p>
          <a:p>
            <a:pPr lvl="0" algn="just"/>
            <a:endParaRPr lang="en-US" sz="2400" dirty="0" smtClean="0">
              <a:latin typeface="Arial Narrow"/>
              <a:cs typeface="Arial Narrow"/>
            </a:endParaRPr>
          </a:p>
          <a:p>
            <a:pPr marL="342900" lvl="0" indent="-342900" algn="just">
              <a:buFont typeface="Arial"/>
              <a:buChar char="•"/>
            </a:pPr>
            <a:r>
              <a:rPr lang="en-US" sz="2400" dirty="0" smtClean="0">
                <a:latin typeface="Arial Narrow"/>
                <a:cs typeface="Arial Narrow"/>
              </a:rPr>
              <a:t>A </a:t>
            </a:r>
            <a:r>
              <a:rPr lang="en-US" sz="2400" dirty="0">
                <a:latin typeface="Arial Narrow"/>
                <a:cs typeface="Arial Narrow"/>
              </a:rPr>
              <a:t>bronze </a:t>
            </a:r>
            <a:r>
              <a:rPr lang="en-US" sz="2400" dirty="0" smtClean="0">
                <a:latin typeface="Arial Narrow"/>
                <a:cs typeface="Arial Narrow"/>
              </a:rPr>
              <a:t>clasp      </a:t>
            </a:r>
            <a:r>
              <a:rPr lang="en-US" sz="2400" dirty="0">
                <a:latin typeface="Arial Narrow"/>
                <a:cs typeface="Arial Narrow"/>
              </a:rPr>
              <a:t>is awarded for each additional distress find or for each additional 20 non-distress finds.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134" y="5255908"/>
            <a:ext cx="401124" cy="359628"/>
          </a:xfrm>
          <a:prstGeom prst="rect">
            <a:avLst/>
          </a:prstGeom>
        </p:spPr>
      </p:pic>
    </p:spTree>
    <p:extLst>
      <p:ext uri="{BB962C8B-B14F-4D97-AF65-F5344CB8AC3E}">
        <p14:creationId xmlns:p14="http://schemas.microsoft.com/office/powerpoint/2010/main" val="2434483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246747" y="1613501"/>
            <a:ext cx="4581861" cy="584776"/>
          </a:xfrm>
          <a:prstGeom prst="rect">
            <a:avLst/>
          </a:prstGeom>
        </p:spPr>
        <p:txBody>
          <a:bodyPr wrap="none">
            <a:spAutoFit/>
          </a:bodyPr>
          <a:lstStyle/>
          <a:p>
            <a:pPr algn="ctr"/>
            <a:r>
              <a:rPr lang="en-US" sz="3200" i="1" dirty="0" smtClean="0">
                <a:solidFill>
                  <a:srgbClr val="0000FF"/>
                </a:solidFill>
                <a:latin typeface="Arial Narrow"/>
                <a:cs typeface="Arial Narrow"/>
              </a:rPr>
              <a:t>Rescue "Find" Ribbon (Cont)</a:t>
            </a:r>
          </a:p>
        </p:txBody>
      </p:sp>
      <p:sp>
        <p:nvSpPr>
          <p:cNvPr id="4" name="Rectangle 3"/>
          <p:cNvSpPr/>
          <p:nvPr/>
        </p:nvSpPr>
        <p:spPr>
          <a:xfrm>
            <a:off x="457200" y="2215438"/>
            <a:ext cx="8229600" cy="4524315"/>
          </a:xfrm>
          <a:prstGeom prst="rect">
            <a:avLst/>
          </a:prstGeom>
        </p:spPr>
        <p:txBody>
          <a:bodyPr wrap="square">
            <a:spAutoFit/>
          </a:bodyPr>
          <a:lstStyle/>
          <a:p>
            <a:pPr lvl="0"/>
            <a:r>
              <a:rPr lang="en-US" sz="2400" dirty="0">
                <a:latin typeface="Arial Narrow"/>
                <a:cs typeface="Arial Narrow"/>
              </a:rPr>
              <a:t>Both aircrew and ground team members may receive credit for finds. The "Find" Ribbon may also be painted on the aircraft in which the find was made.</a:t>
            </a:r>
          </a:p>
          <a:p>
            <a:r>
              <a:rPr lang="en-US" sz="2400" dirty="0">
                <a:latin typeface="Arial Narrow"/>
                <a:cs typeface="Arial Narrow"/>
              </a:rPr>
              <a:t> </a:t>
            </a:r>
          </a:p>
          <a:p>
            <a:pPr algn="just"/>
            <a:r>
              <a:rPr lang="en-US" sz="2400" b="1" dirty="0">
                <a:latin typeface="Arial Narrow"/>
                <a:cs typeface="Arial Narrow"/>
              </a:rPr>
              <a:t>1.</a:t>
            </a:r>
            <a:r>
              <a:rPr lang="en-US" sz="2400" dirty="0">
                <a:latin typeface="Arial Narrow"/>
                <a:cs typeface="Arial Narrow"/>
              </a:rPr>
              <a:t> </a:t>
            </a:r>
            <a:r>
              <a:rPr lang="en-US" sz="2400" b="1" dirty="0">
                <a:latin typeface="Arial Narrow"/>
                <a:cs typeface="Arial Narrow"/>
              </a:rPr>
              <a:t>Finds for the </a:t>
            </a:r>
            <a:r>
              <a:rPr lang="en-US" sz="2400" b="1" dirty="0">
                <a:latin typeface="Arial Narrow"/>
                <a:cs typeface="Arial Narrow"/>
                <a:hlinkClick r:id="rId4" tooltip="United States Coast Guard"/>
              </a:rPr>
              <a:t>United States Coast Guard</a:t>
            </a:r>
            <a:r>
              <a:rPr lang="en-US" sz="2400" b="1" dirty="0">
                <a:latin typeface="Arial Narrow"/>
                <a:cs typeface="Arial Narrow"/>
              </a:rPr>
              <a:t>.</a:t>
            </a:r>
            <a:r>
              <a:rPr lang="en-US" sz="2400" dirty="0">
                <a:latin typeface="Arial Narrow"/>
                <a:cs typeface="Arial Narrow"/>
              </a:rPr>
              <a:t> Exceptions to the above criteria may be made for finds accomplished during missions conducted in concert with the USCG or USCG Auxiliary. The bulk of this joint effort consists of CAP flying patrol missions commonly referred to as a “sundown patrol.” When a CAP member or crew locates a boat or persons in distress and is instrumental in their discovery, credit for a distress find may be granted and a “find” ribbon awarded, provided the effort is classified as an assist by the USCG.</a:t>
            </a:r>
          </a:p>
        </p:txBody>
      </p:sp>
    </p:spTree>
    <p:extLst>
      <p:ext uri="{BB962C8B-B14F-4D97-AF65-F5344CB8AC3E}">
        <p14:creationId xmlns:p14="http://schemas.microsoft.com/office/powerpoint/2010/main" val="3300286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552872"/>
            <a:ext cx="8229600" cy="584776"/>
          </a:xfrm>
          <a:prstGeom prst="rect">
            <a:avLst/>
          </a:prstGeom>
          <a:noFill/>
        </p:spPr>
        <p:txBody>
          <a:bodyPr wrap="square" rtlCol="0">
            <a:spAutoFit/>
          </a:bodyPr>
          <a:lstStyle/>
          <a:p>
            <a:pPr algn="ctr"/>
            <a:r>
              <a:rPr lang="en-US" sz="3200" i="1" dirty="0" smtClean="0">
                <a:solidFill>
                  <a:srgbClr val="0000FF"/>
                </a:solidFill>
                <a:latin typeface="Arial Narrow"/>
                <a:cs typeface="Arial Narrow"/>
              </a:rPr>
              <a:t>Rescue "Find" Ribbon (Cont)</a:t>
            </a:r>
          </a:p>
        </p:txBody>
      </p:sp>
      <p:sp>
        <p:nvSpPr>
          <p:cNvPr id="3" name="Rectangle 2"/>
          <p:cNvSpPr/>
          <p:nvPr/>
        </p:nvSpPr>
        <p:spPr>
          <a:xfrm>
            <a:off x="687156" y="2296488"/>
            <a:ext cx="7999644" cy="3785652"/>
          </a:xfrm>
          <a:prstGeom prst="rect">
            <a:avLst/>
          </a:prstGeom>
        </p:spPr>
        <p:txBody>
          <a:bodyPr wrap="square">
            <a:spAutoFit/>
          </a:bodyPr>
          <a:lstStyle/>
          <a:p>
            <a:pPr algn="just"/>
            <a:r>
              <a:rPr lang="en-US" sz="2400" b="1" dirty="0">
                <a:latin typeface="Arial Narrow"/>
                <a:cs typeface="Arial Narrow"/>
              </a:rPr>
              <a:t>2. Finds by Aircrew Members.</a:t>
            </a:r>
            <a:r>
              <a:rPr lang="en-US" sz="2400" dirty="0">
                <a:latin typeface="Arial Narrow"/>
                <a:cs typeface="Arial Narrow"/>
              </a:rPr>
              <a:t> In case of a search and rescue find by aircraft, a ribbon will be awarded to all crew members</a:t>
            </a:r>
            <a:r>
              <a:rPr lang="en-US" sz="2400" dirty="0" smtClean="0">
                <a:latin typeface="Arial Narrow"/>
                <a:cs typeface="Arial Narrow"/>
              </a:rPr>
              <a:t>.</a:t>
            </a:r>
          </a:p>
          <a:p>
            <a:pPr algn="just"/>
            <a:r>
              <a:rPr lang="en-US" sz="2400" dirty="0" smtClean="0">
                <a:latin typeface="Arial Narrow"/>
                <a:cs typeface="Arial Narrow"/>
              </a:rPr>
              <a:t> </a:t>
            </a:r>
          </a:p>
          <a:p>
            <a:pPr marL="457200" indent="-457200" algn="just">
              <a:buFont typeface="Arial"/>
              <a:buChar char="•"/>
            </a:pPr>
            <a:r>
              <a:rPr lang="en-US" sz="2400" dirty="0" smtClean="0">
                <a:latin typeface="Arial Narrow"/>
                <a:cs typeface="Arial Narrow"/>
              </a:rPr>
              <a:t>A </a:t>
            </a:r>
            <a:r>
              <a:rPr lang="en-US" sz="2400" dirty="0">
                <a:latin typeface="Arial Narrow"/>
                <a:cs typeface="Arial Narrow"/>
              </a:rPr>
              <a:t>bronze three-bladed propeller </a:t>
            </a:r>
            <a:r>
              <a:rPr lang="en-US" sz="2400" dirty="0" smtClean="0">
                <a:latin typeface="Arial Narrow"/>
                <a:cs typeface="Arial Narrow"/>
              </a:rPr>
              <a:t>device     </a:t>
            </a:r>
            <a:r>
              <a:rPr lang="en-US" sz="2400" dirty="0">
                <a:latin typeface="Arial Narrow"/>
                <a:cs typeface="Arial Narrow"/>
              </a:rPr>
              <a:t>is also worn on the ribbon for finds as aircrew members. </a:t>
            </a:r>
          </a:p>
          <a:p>
            <a:pPr marL="800100" lvl="1" indent="-342900" algn="just">
              <a:buFont typeface="Courier New"/>
              <a:buChar char="o"/>
            </a:pPr>
            <a:r>
              <a:rPr lang="en-US" sz="2400" dirty="0">
                <a:latin typeface="Arial Narrow"/>
                <a:cs typeface="Arial Narrow"/>
              </a:rPr>
              <a:t>This applies to both “find and rescue” operations and “find and report” operations. </a:t>
            </a:r>
          </a:p>
          <a:p>
            <a:pPr marL="800100" lvl="1" indent="-342900" algn="just">
              <a:buFont typeface="Courier New"/>
              <a:buChar char="o"/>
            </a:pPr>
            <a:r>
              <a:rPr lang="en-US" sz="2400" dirty="0">
                <a:latin typeface="Arial Narrow"/>
                <a:cs typeface="Arial Narrow"/>
              </a:rPr>
              <a:t>For example, when the search objective is sighted, rescue by aircraft may be impossible so the crew reports the find by relaying the information to an official ground station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381" y="3359988"/>
            <a:ext cx="469781" cy="469781"/>
          </a:xfrm>
          <a:prstGeom prst="rect">
            <a:avLst/>
          </a:prstGeom>
        </p:spPr>
      </p:pic>
    </p:spTree>
    <p:extLst>
      <p:ext uri="{BB962C8B-B14F-4D97-AF65-F5344CB8AC3E}">
        <p14:creationId xmlns:p14="http://schemas.microsoft.com/office/powerpoint/2010/main" val="2397874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87281"/>
            <a:ext cx="8229600" cy="369332"/>
          </a:xfrm>
          <a:prstGeom prst="rect">
            <a:avLst/>
          </a:prstGeom>
          <a:noFill/>
        </p:spPr>
        <p:txBody>
          <a:bodyPr wrap="square" rtlCol="0">
            <a:spAutoFit/>
          </a:bodyPr>
          <a:lstStyle/>
          <a:p>
            <a:endParaRPr lang="en-US" dirty="0"/>
          </a:p>
        </p:txBody>
      </p:sp>
      <p:sp>
        <p:nvSpPr>
          <p:cNvPr id="3" name="Rectangle 2"/>
          <p:cNvSpPr/>
          <p:nvPr/>
        </p:nvSpPr>
        <p:spPr>
          <a:xfrm>
            <a:off x="2281069" y="1611824"/>
            <a:ext cx="4581861" cy="584776"/>
          </a:xfrm>
          <a:prstGeom prst="rect">
            <a:avLst/>
          </a:prstGeom>
        </p:spPr>
        <p:txBody>
          <a:bodyPr wrap="none">
            <a:spAutoFit/>
          </a:bodyPr>
          <a:lstStyle/>
          <a:p>
            <a:pPr algn="ctr"/>
            <a:r>
              <a:rPr lang="en-US" sz="3200" i="1" dirty="0" smtClean="0">
                <a:solidFill>
                  <a:srgbClr val="0000FF"/>
                </a:solidFill>
                <a:latin typeface="Arial Narrow"/>
                <a:cs typeface="Arial Narrow"/>
              </a:rPr>
              <a:t>Rescue "Find" Ribbon (Cont)</a:t>
            </a:r>
          </a:p>
        </p:txBody>
      </p:sp>
      <p:sp>
        <p:nvSpPr>
          <p:cNvPr id="4" name="Rectangle 3"/>
          <p:cNvSpPr/>
          <p:nvPr/>
        </p:nvSpPr>
        <p:spPr>
          <a:xfrm>
            <a:off x="686470" y="2196600"/>
            <a:ext cx="7973902" cy="1938992"/>
          </a:xfrm>
          <a:prstGeom prst="rect">
            <a:avLst/>
          </a:prstGeom>
        </p:spPr>
        <p:txBody>
          <a:bodyPr wrap="square">
            <a:spAutoFit/>
          </a:bodyPr>
          <a:lstStyle/>
          <a:p>
            <a:pPr algn="just"/>
            <a:endParaRPr lang="en-US" sz="2400" b="1" dirty="0" smtClean="0">
              <a:latin typeface="Arial Narrow"/>
              <a:cs typeface="Arial Narrow"/>
            </a:endParaRPr>
          </a:p>
          <a:p>
            <a:pPr algn="just"/>
            <a:r>
              <a:rPr lang="en-US" sz="2400" b="1" dirty="0" smtClean="0">
                <a:latin typeface="Arial Narrow"/>
                <a:cs typeface="Arial Narrow"/>
              </a:rPr>
              <a:t>3</a:t>
            </a:r>
            <a:r>
              <a:rPr lang="en-US" sz="2400" b="1" dirty="0">
                <a:latin typeface="Arial Narrow"/>
                <a:cs typeface="Arial Narrow"/>
              </a:rPr>
              <a:t>. </a:t>
            </a:r>
            <a:r>
              <a:rPr lang="en-US" sz="2400" b="1" dirty="0">
                <a:solidFill>
                  <a:srgbClr val="0000FF"/>
                </a:solidFill>
                <a:latin typeface="Arial Narrow"/>
                <a:cs typeface="Arial Narrow"/>
              </a:rPr>
              <a:t>Finds by Ground Personnel</a:t>
            </a:r>
            <a:r>
              <a:rPr lang="en-US" sz="2400" b="1" dirty="0">
                <a:latin typeface="Arial Narrow"/>
                <a:cs typeface="Arial Narrow"/>
              </a:rPr>
              <a:t>.</a:t>
            </a:r>
            <a:r>
              <a:rPr lang="en-US" sz="2400" dirty="0">
                <a:latin typeface="Arial Narrow"/>
                <a:cs typeface="Arial Narrow"/>
              </a:rPr>
              <a:t> If the find is made by search and rescue ground teams, the ribbon will be awarded to all members of the team which locates the objective. </a:t>
            </a:r>
            <a:r>
              <a:rPr lang="en-US" b="1" i="1" dirty="0">
                <a:latin typeface="Arial Narrow"/>
                <a:cs typeface="Arial Narrow"/>
              </a:rPr>
              <a:t>Ground personnel are not awarded the propeller clasp</a:t>
            </a:r>
            <a:r>
              <a:rPr lang="en-US" sz="2000" b="1" dirty="0">
                <a:latin typeface="Arial Narrow"/>
                <a:cs typeface="Arial Narrow"/>
              </a:rPr>
              <a:t>.</a:t>
            </a:r>
            <a:r>
              <a:rPr lang="en-US" sz="2400" b="1" dirty="0">
                <a:latin typeface="Arial Narrow"/>
                <a:cs typeface="Arial Narrow"/>
              </a:rPr>
              <a:t> </a:t>
            </a:r>
            <a:endParaRPr lang="en-US" sz="2400" dirty="0">
              <a:effectLst/>
              <a:latin typeface="Arial Narrow"/>
              <a:cs typeface="Arial Narrow"/>
            </a:endParaRPr>
          </a:p>
        </p:txBody>
      </p:sp>
    </p:spTree>
    <p:extLst>
      <p:ext uri="{BB962C8B-B14F-4D97-AF65-F5344CB8AC3E}">
        <p14:creationId xmlns:p14="http://schemas.microsoft.com/office/powerpoint/2010/main" val="349046839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263908" y="1611824"/>
            <a:ext cx="4581861" cy="584776"/>
          </a:xfrm>
          <a:prstGeom prst="rect">
            <a:avLst/>
          </a:prstGeom>
        </p:spPr>
        <p:txBody>
          <a:bodyPr wrap="none">
            <a:spAutoFit/>
          </a:bodyPr>
          <a:lstStyle/>
          <a:p>
            <a:pPr algn="ctr"/>
            <a:r>
              <a:rPr lang="en-US" sz="3200" i="1" dirty="0" smtClean="0">
                <a:solidFill>
                  <a:srgbClr val="0000FF"/>
                </a:solidFill>
                <a:latin typeface="Arial Narrow"/>
                <a:cs typeface="Arial Narrow"/>
              </a:rPr>
              <a:t>Rescue "Find" Ribbon (Cont)</a:t>
            </a:r>
          </a:p>
        </p:txBody>
      </p:sp>
      <p:sp>
        <p:nvSpPr>
          <p:cNvPr id="4" name="Rectangle 3"/>
          <p:cNvSpPr/>
          <p:nvPr/>
        </p:nvSpPr>
        <p:spPr>
          <a:xfrm>
            <a:off x="457200" y="2428294"/>
            <a:ext cx="8203172" cy="3785652"/>
          </a:xfrm>
          <a:prstGeom prst="rect">
            <a:avLst/>
          </a:prstGeom>
        </p:spPr>
        <p:txBody>
          <a:bodyPr wrap="square">
            <a:spAutoFit/>
          </a:bodyPr>
          <a:lstStyle/>
          <a:p>
            <a:pPr lvl="0"/>
            <a:r>
              <a:rPr lang="en-US" sz="2400" b="1" dirty="0">
                <a:latin typeface="Arial Narrow"/>
                <a:cs typeface="Arial Narrow"/>
              </a:rPr>
              <a:t> </a:t>
            </a:r>
            <a:r>
              <a:rPr lang="en-US" sz="2400" b="1" dirty="0" smtClean="0">
                <a:latin typeface="Arial Narrow"/>
                <a:cs typeface="Arial Narrow"/>
              </a:rPr>
              <a:t>4.  </a:t>
            </a:r>
            <a:r>
              <a:rPr lang="en-US" sz="2400" b="1" dirty="0" smtClean="0">
                <a:solidFill>
                  <a:srgbClr val="3366FF"/>
                </a:solidFill>
                <a:latin typeface="Arial Narrow"/>
                <a:cs typeface="Arial Narrow"/>
              </a:rPr>
              <a:t>Combined </a:t>
            </a:r>
            <a:r>
              <a:rPr lang="en-US" sz="2400" b="1" dirty="0">
                <a:solidFill>
                  <a:srgbClr val="3366FF"/>
                </a:solidFill>
                <a:latin typeface="Arial Narrow"/>
                <a:cs typeface="Arial Narrow"/>
              </a:rPr>
              <a:t>Participation</a:t>
            </a:r>
            <a:r>
              <a:rPr lang="en-US" sz="2400" dirty="0">
                <a:latin typeface="Arial Narrow"/>
                <a:cs typeface="Arial Narrow"/>
              </a:rPr>
              <a:t>. Members who earn the ribbon as aircrew are identified by the bronze </a:t>
            </a:r>
            <a:r>
              <a:rPr lang="en-US" sz="2400" dirty="0" smtClean="0">
                <a:latin typeface="Arial Narrow"/>
                <a:cs typeface="Arial Narrow"/>
              </a:rPr>
              <a:t>propeller       </a:t>
            </a:r>
            <a:r>
              <a:rPr lang="en-US" sz="2400" dirty="0">
                <a:latin typeface="Arial Narrow"/>
                <a:cs typeface="Arial Narrow"/>
              </a:rPr>
              <a:t>attached to the ribbon. </a:t>
            </a:r>
            <a:endParaRPr lang="en-US" sz="2400" dirty="0" smtClean="0">
              <a:latin typeface="Arial Narrow"/>
              <a:cs typeface="Arial Narrow"/>
            </a:endParaRPr>
          </a:p>
          <a:p>
            <a:pPr marL="800100" lvl="1" indent="-342900">
              <a:buFont typeface="Arial"/>
              <a:buChar char="•"/>
            </a:pPr>
            <a:r>
              <a:rPr lang="en-US" sz="2400" dirty="0" smtClean="0">
                <a:latin typeface="Arial Narrow"/>
                <a:cs typeface="Arial Narrow"/>
              </a:rPr>
              <a:t>If </a:t>
            </a:r>
            <a:r>
              <a:rPr lang="en-US" sz="2400" dirty="0">
                <a:latin typeface="Arial Narrow"/>
                <a:cs typeface="Arial Narrow"/>
              </a:rPr>
              <a:t>the same individual earns a clasp as a ground member makes a find, they are authorized to attach the clasp to the same ribbon with </a:t>
            </a:r>
            <a:r>
              <a:rPr lang="en-US" sz="2400" dirty="0" smtClean="0">
                <a:latin typeface="Arial Narrow"/>
                <a:cs typeface="Arial Narrow"/>
              </a:rPr>
              <a:t>the bronze </a:t>
            </a:r>
            <a:r>
              <a:rPr lang="en-US" sz="2400" dirty="0">
                <a:latin typeface="Arial Narrow"/>
                <a:cs typeface="Arial Narrow"/>
              </a:rPr>
              <a:t>propeller. </a:t>
            </a:r>
          </a:p>
          <a:p>
            <a:pPr marL="800100" lvl="1" indent="-342900">
              <a:buFont typeface="Arial"/>
              <a:buChar char="•"/>
            </a:pPr>
            <a:r>
              <a:rPr lang="en-US" sz="2400" dirty="0" smtClean="0">
                <a:latin typeface="Arial Narrow"/>
                <a:cs typeface="Arial Narrow"/>
              </a:rPr>
              <a:t>This </a:t>
            </a:r>
            <a:r>
              <a:rPr lang="en-US" sz="2400" dirty="0">
                <a:latin typeface="Arial Narrow"/>
                <a:cs typeface="Arial Narrow"/>
              </a:rPr>
              <a:t>also applies to the individual who initially earns the Search “Find” Ribbon as a member of a ground search party and at some later date makes a find as an aircrew member. The member is then authorized to attach the bronze propeller to the ribbon.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261" y="2837730"/>
            <a:ext cx="405442" cy="4054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147" y="3970237"/>
            <a:ext cx="1208598" cy="35088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578" y="3974224"/>
            <a:ext cx="345797" cy="3457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4679" y="3985580"/>
            <a:ext cx="304303" cy="304303"/>
          </a:xfrm>
          <a:prstGeom prst="rect">
            <a:avLst/>
          </a:prstGeom>
        </p:spPr>
      </p:pic>
    </p:spTree>
    <p:extLst>
      <p:ext uri="{BB962C8B-B14F-4D97-AF65-F5344CB8AC3E}">
        <p14:creationId xmlns:p14="http://schemas.microsoft.com/office/powerpoint/2010/main" val="3456379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097493" y="1611824"/>
            <a:ext cx="4829483" cy="584776"/>
          </a:xfrm>
          <a:prstGeom prst="rect">
            <a:avLst/>
          </a:prstGeom>
        </p:spPr>
        <p:txBody>
          <a:bodyPr wrap="none">
            <a:spAutoFit/>
          </a:bodyPr>
          <a:lstStyle/>
          <a:p>
            <a:r>
              <a:rPr lang="en-US" sz="3200" i="1" dirty="0">
                <a:solidFill>
                  <a:srgbClr val="3366FF"/>
                </a:solidFill>
                <a:latin typeface="Arial Narrow"/>
                <a:cs typeface="Arial Narrow"/>
              </a:rPr>
              <a:t>Air Search and Rescue Ribbon</a:t>
            </a:r>
            <a:endParaRPr lang="en-US" sz="3200" dirty="0">
              <a:solidFill>
                <a:srgbClr val="3366FF"/>
              </a:solidFill>
              <a:latin typeface="Arial Narrow"/>
              <a:cs typeface="Arial Narrow"/>
            </a:endParaRPr>
          </a:p>
        </p:txBody>
      </p:sp>
      <p:pic>
        <p:nvPicPr>
          <p:cNvPr id="7" name="Picture 6" descr="http://upload.wikimedia.org/wikipedia/commons/0/08/Sar.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44234" y="2238961"/>
            <a:ext cx="1261389" cy="369524"/>
          </a:xfrm>
          <a:prstGeom prst="rect">
            <a:avLst/>
          </a:prstGeom>
          <a:noFill/>
          <a:ln w="50800" cmpd="thickThin">
            <a:solidFill>
              <a:schemeClr val="tx1"/>
            </a:solidFill>
          </a:ln>
        </p:spPr>
      </p:pic>
      <p:sp>
        <p:nvSpPr>
          <p:cNvPr id="5" name="Rectangle 4"/>
          <p:cNvSpPr/>
          <p:nvPr/>
        </p:nvSpPr>
        <p:spPr>
          <a:xfrm>
            <a:off x="483628" y="2780096"/>
            <a:ext cx="8203172" cy="3493264"/>
          </a:xfrm>
          <a:prstGeom prst="rect">
            <a:avLst/>
          </a:prstGeom>
        </p:spPr>
        <p:txBody>
          <a:bodyPr wrap="square">
            <a:spAutoFit/>
          </a:bodyPr>
          <a:lstStyle/>
          <a:p>
            <a:r>
              <a:rPr lang="en-US" sz="2400" dirty="0">
                <a:latin typeface="Arial Narrow"/>
                <a:cs typeface="Arial Narrow"/>
              </a:rPr>
              <a:t>The Air Search and Rescue Ribbon is awarded to members who actively participate in at least 10 search and rescue sorties, with a bronze </a:t>
            </a:r>
            <a:r>
              <a:rPr lang="en-US" sz="2400" dirty="0" smtClean="0">
                <a:latin typeface="Arial Narrow"/>
                <a:cs typeface="Arial Narrow"/>
              </a:rPr>
              <a:t>clasp        awarded </a:t>
            </a:r>
            <a:r>
              <a:rPr lang="en-US" sz="2400" dirty="0">
                <a:latin typeface="Arial Narrow"/>
                <a:cs typeface="Arial Narrow"/>
              </a:rPr>
              <a:t>for each additional 10 sorties. All sorties must be in support of an actual search and rescue mission authorized through appropriate authorities.</a:t>
            </a:r>
            <a:endParaRPr lang="en-US" sz="2400" dirty="0" smtClean="0">
              <a:effectLst/>
              <a:latin typeface="Arial Narrow"/>
              <a:cs typeface="Arial Narrow"/>
            </a:endParaRPr>
          </a:p>
          <a:p>
            <a:endParaRPr lang="en-US" sz="500" dirty="0" smtClean="0">
              <a:effectLst/>
              <a:latin typeface="Arial Narrow"/>
              <a:cs typeface="Arial Narrow"/>
            </a:endParaRPr>
          </a:p>
          <a:p>
            <a:pPr lvl="1"/>
            <a:r>
              <a:rPr lang="en-US" sz="2400" b="1" dirty="0" smtClean="0">
                <a:latin typeface="Arial Narrow"/>
                <a:cs typeface="Arial Narrow"/>
              </a:rPr>
              <a:t>1.  </a:t>
            </a:r>
            <a:r>
              <a:rPr lang="en-US" sz="2400" b="1" dirty="0" smtClean="0">
                <a:solidFill>
                  <a:srgbClr val="3366FF"/>
                </a:solidFill>
                <a:latin typeface="Arial Narrow"/>
                <a:cs typeface="Arial Narrow"/>
              </a:rPr>
              <a:t>Aircrew </a:t>
            </a:r>
            <a:r>
              <a:rPr lang="en-US" sz="2400" b="1" dirty="0">
                <a:solidFill>
                  <a:srgbClr val="3366FF"/>
                </a:solidFill>
                <a:latin typeface="Arial Narrow"/>
                <a:cs typeface="Arial Narrow"/>
              </a:rPr>
              <a:t>Members</a:t>
            </a:r>
            <a:r>
              <a:rPr lang="en-US" sz="2400" b="1" dirty="0">
                <a:latin typeface="Arial Narrow"/>
                <a:cs typeface="Arial Narrow"/>
              </a:rPr>
              <a:t>. </a:t>
            </a:r>
            <a:r>
              <a:rPr lang="en-US" sz="2400" dirty="0">
                <a:latin typeface="Arial Narrow"/>
                <a:cs typeface="Arial Narrow"/>
              </a:rPr>
              <a:t>A bronze three-bladed propeller </a:t>
            </a:r>
            <a:r>
              <a:rPr lang="en-US" sz="2400" dirty="0" smtClean="0">
                <a:latin typeface="Arial Narrow"/>
                <a:cs typeface="Arial Narrow"/>
              </a:rPr>
              <a:t>device      </a:t>
            </a:r>
            <a:r>
              <a:rPr lang="en-US" sz="2400" dirty="0">
                <a:latin typeface="Arial Narrow"/>
                <a:cs typeface="Arial Narrow"/>
              </a:rPr>
              <a:t>will be worn centered on Air Search and Rescue Ribbons earned as aircrew members. Credit will be given for participation in flights as either pilot or observer.</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1745" y="4713140"/>
            <a:ext cx="423270" cy="4232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5689" y="3544766"/>
            <a:ext cx="414337" cy="371475"/>
          </a:xfrm>
          <a:prstGeom prst="rect">
            <a:avLst/>
          </a:prstGeom>
        </p:spPr>
      </p:pic>
    </p:spTree>
    <p:extLst>
      <p:ext uri="{BB962C8B-B14F-4D97-AF65-F5344CB8AC3E}">
        <p14:creationId xmlns:p14="http://schemas.microsoft.com/office/powerpoint/2010/main" val="339282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645767"/>
            <a:ext cx="8229600" cy="584776"/>
          </a:xfrm>
          <a:prstGeom prst="rect">
            <a:avLst/>
          </a:prstGeom>
          <a:noFill/>
        </p:spPr>
        <p:txBody>
          <a:bodyPr wrap="square" rtlCol="0">
            <a:spAutoFit/>
          </a:bodyPr>
          <a:lstStyle/>
          <a:p>
            <a:pPr algn="ctr"/>
            <a:r>
              <a:rPr lang="en-US" sz="3200" i="1" dirty="0" smtClean="0">
                <a:solidFill>
                  <a:srgbClr val="3366FF"/>
                </a:solidFill>
                <a:latin typeface="Arial Narrow"/>
                <a:cs typeface="Arial Narrow"/>
              </a:rPr>
              <a:t>Air Search and Rescue Ribbon (Cont)</a:t>
            </a:r>
            <a:endParaRPr lang="en-US" sz="3200" dirty="0">
              <a:solidFill>
                <a:srgbClr val="3366FF"/>
              </a:solidFill>
              <a:latin typeface="Arial Narrow"/>
              <a:cs typeface="Arial Narrow"/>
            </a:endParaRPr>
          </a:p>
        </p:txBody>
      </p:sp>
      <p:sp>
        <p:nvSpPr>
          <p:cNvPr id="3" name="Rectangle 2"/>
          <p:cNvSpPr/>
          <p:nvPr/>
        </p:nvSpPr>
        <p:spPr>
          <a:xfrm>
            <a:off x="532015" y="2315050"/>
            <a:ext cx="8128357" cy="4524315"/>
          </a:xfrm>
          <a:prstGeom prst="rect">
            <a:avLst/>
          </a:prstGeom>
        </p:spPr>
        <p:txBody>
          <a:bodyPr wrap="square">
            <a:spAutoFit/>
          </a:bodyPr>
          <a:lstStyle/>
          <a:p>
            <a:pPr marL="914400" lvl="1" indent="-457200" algn="just">
              <a:buAutoNum type="arabicPeriod" startAt="2"/>
            </a:pPr>
            <a:r>
              <a:rPr lang="en-US" sz="2400" b="1" dirty="0" smtClean="0">
                <a:solidFill>
                  <a:srgbClr val="3366FF"/>
                </a:solidFill>
                <a:latin typeface="Arial Narrow"/>
                <a:cs typeface="Arial Narrow"/>
              </a:rPr>
              <a:t>Ground </a:t>
            </a:r>
            <a:r>
              <a:rPr lang="en-US" sz="2400" b="1" dirty="0">
                <a:solidFill>
                  <a:srgbClr val="3366FF"/>
                </a:solidFill>
                <a:latin typeface="Arial Narrow"/>
                <a:cs typeface="Arial Narrow"/>
              </a:rPr>
              <a:t>Personnel</a:t>
            </a:r>
            <a:r>
              <a:rPr lang="en-US" sz="2400" dirty="0">
                <a:solidFill>
                  <a:srgbClr val="3366FF"/>
                </a:solidFill>
                <a:latin typeface="Arial Narrow"/>
                <a:cs typeface="Arial Narrow"/>
              </a:rPr>
              <a:t>. </a:t>
            </a:r>
            <a:r>
              <a:rPr lang="en-US" sz="2400" dirty="0">
                <a:latin typeface="Arial Narrow"/>
                <a:cs typeface="Arial Narrow"/>
              </a:rPr>
              <a:t>Credit given will be computed on the basis of time spent on a mission and the nature of the duties </a:t>
            </a:r>
            <a:r>
              <a:rPr lang="en-US" sz="2400" dirty="0" smtClean="0">
                <a:latin typeface="Arial Narrow"/>
                <a:cs typeface="Arial Narrow"/>
              </a:rPr>
              <a:t>performed.</a:t>
            </a:r>
          </a:p>
          <a:p>
            <a:pPr marL="1371600" lvl="2" indent="-457200" algn="just">
              <a:buFont typeface="+mj-lt"/>
              <a:buAutoNum type="alphaUcPeriod"/>
            </a:pPr>
            <a:r>
              <a:rPr lang="en-US" sz="2400" dirty="0" smtClean="0">
                <a:latin typeface="Arial Narrow"/>
                <a:cs typeface="Arial Narrow"/>
              </a:rPr>
              <a:t>Ground </a:t>
            </a:r>
            <a:r>
              <a:rPr lang="en-US" sz="2400" dirty="0">
                <a:latin typeface="Arial Narrow"/>
                <a:cs typeface="Arial Narrow"/>
              </a:rPr>
              <a:t>personnel performing hazardous duties, such as ground rescue or ground search, may be credited with one sortie for each 4 hours of actual participation, not to exceed three sorties in any 24-hour period</a:t>
            </a:r>
            <a:r>
              <a:rPr lang="en-US" sz="2400" dirty="0" smtClean="0">
                <a:latin typeface="Arial Narrow"/>
                <a:cs typeface="Arial Narrow"/>
              </a:rPr>
              <a:t>.</a:t>
            </a:r>
          </a:p>
          <a:p>
            <a:pPr marL="1371600" lvl="2" indent="-457200" algn="just">
              <a:buFont typeface="+mj-lt"/>
              <a:buAutoNum type="alphaUcPeriod"/>
            </a:pPr>
            <a:r>
              <a:rPr lang="en-US" sz="2400" dirty="0">
                <a:latin typeface="Arial Narrow" pitchFamily="34" charset="0"/>
              </a:rPr>
              <a:t>Ground personnel performing non-hazardous duties, such as base support or staff functions, may be credited with one sortie for each 8 hours of participation, not to exceed two sorties for any 24-hour period.</a:t>
            </a:r>
          </a:p>
          <a:p>
            <a:pPr lvl="1" algn="just"/>
            <a:endParaRPr lang="en-US" sz="2400" dirty="0">
              <a:latin typeface="Arial Narrow"/>
              <a:cs typeface="Arial Narrow"/>
            </a:endParaRPr>
          </a:p>
        </p:txBody>
      </p:sp>
    </p:spTree>
    <p:extLst>
      <p:ext uri="{BB962C8B-B14F-4D97-AF65-F5344CB8AC3E}">
        <p14:creationId xmlns:p14="http://schemas.microsoft.com/office/powerpoint/2010/main" val="243150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650843"/>
            <a:ext cx="8229600" cy="584776"/>
          </a:xfrm>
          <a:prstGeom prst="rect">
            <a:avLst/>
          </a:prstGeom>
          <a:noFill/>
        </p:spPr>
        <p:txBody>
          <a:bodyPr wrap="square" rtlCol="0">
            <a:spAutoFit/>
          </a:bodyPr>
          <a:lstStyle/>
          <a:p>
            <a:pPr algn="ctr"/>
            <a:r>
              <a:rPr lang="en-US" sz="3200" i="1" dirty="0" smtClean="0">
                <a:solidFill>
                  <a:srgbClr val="0000FF"/>
                </a:solidFill>
                <a:latin typeface="Arial Narrow"/>
                <a:cs typeface="Arial Narrow"/>
              </a:rPr>
              <a:t>Air Search and Rescue Ribbon (Cont)</a:t>
            </a:r>
            <a:endParaRPr lang="en-US" sz="3200" dirty="0">
              <a:solidFill>
                <a:srgbClr val="0000FF"/>
              </a:solidFill>
              <a:latin typeface="Arial Narrow"/>
              <a:cs typeface="Arial Narrow"/>
            </a:endParaRPr>
          </a:p>
        </p:txBody>
      </p:sp>
      <p:sp>
        <p:nvSpPr>
          <p:cNvPr id="3" name="Rectangle 2"/>
          <p:cNvSpPr/>
          <p:nvPr/>
        </p:nvSpPr>
        <p:spPr>
          <a:xfrm>
            <a:off x="257426" y="2355959"/>
            <a:ext cx="8537976" cy="4093428"/>
          </a:xfrm>
          <a:prstGeom prst="rect">
            <a:avLst/>
          </a:prstGeom>
        </p:spPr>
        <p:txBody>
          <a:bodyPr wrap="square">
            <a:spAutoFit/>
          </a:bodyPr>
          <a:lstStyle/>
          <a:p>
            <a:pPr lvl="1" algn="just">
              <a:spcAft>
                <a:spcPts val="1200"/>
              </a:spcAft>
            </a:pPr>
            <a:r>
              <a:rPr lang="en-US" sz="2400" b="1" dirty="0" smtClean="0">
                <a:latin typeface="Arial Narrow"/>
                <a:cs typeface="Arial Narrow"/>
              </a:rPr>
              <a:t>3. </a:t>
            </a:r>
            <a:r>
              <a:rPr lang="en-US" sz="2400" b="1" dirty="0" smtClean="0">
                <a:solidFill>
                  <a:srgbClr val="3366FF"/>
                </a:solidFill>
                <a:latin typeface="Arial Narrow"/>
                <a:cs typeface="Arial Narrow"/>
              </a:rPr>
              <a:t>Combined </a:t>
            </a:r>
            <a:r>
              <a:rPr lang="en-US" sz="2400" b="1" dirty="0">
                <a:solidFill>
                  <a:srgbClr val="3366FF"/>
                </a:solidFill>
                <a:latin typeface="Arial Narrow"/>
                <a:cs typeface="Arial Narrow"/>
              </a:rPr>
              <a:t>Participation.</a:t>
            </a:r>
            <a:r>
              <a:rPr lang="en-US" sz="2400" dirty="0">
                <a:solidFill>
                  <a:srgbClr val="3366FF"/>
                </a:solidFill>
                <a:latin typeface="Arial Narrow"/>
                <a:cs typeface="Arial Narrow"/>
              </a:rPr>
              <a:t> </a:t>
            </a:r>
            <a:r>
              <a:rPr lang="en-US" sz="2400" dirty="0">
                <a:latin typeface="Arial Narrow"/>
                <a:cs typeface="Arial Narrow"/>
              </a:rPr>
              <a:t>Members who earn the Air Search and Rescue Ribbon as an aircrew member are identified by attaching a bronze propeller to the ribbon. </a:t>
            </a:r>
          </a:p>
          <a:p>
            <a:pPr marL="800100" lvl="1" indent="-342900" algn="just">
              <a:spcAft>
                <a:spcPts val="1200"/>
              </a:spcAft>
              <a:buFont typeface="Arial"/>
              <a:buChar char="•"/>
            </a:pPr>
            <a:r>
              <a:rPr lang="en-US" sz="2400" dirty="0">
                <a:latin typeface="Arial Narrow"/>
                <a:cs typeface="Arial Narrow"/>
              </a:rPr>
              <a:t>If the same individual earns clasps as a ground member of searches or missions, they are authorized to attach the clasps to the same ribbon with the bronze propeller. </a:t>
            </a:r>
            <a:endParaRPr lang="en-US" sz="2400" dirty="0" smtClean="0">
              <a:latin typeface="Arial Narrow"/>
              <a:cs typeface="Arial Narrow"/>
            </a:endParaRPr>
          </a:p>
          <a:p>
            <a:pPr marL="1257300" lvl="2" indent="-342900" algn="just">
              <a:buFont typeface="Courier New"/>
              <a:buChar char="o"/>
            </a:pPr>
            <a:r>
              <a:rPr lang="en-US" sz="2400" dirty="0" smtClean="0">
                <a:latin typeface="Arial Narrow"/>
                <a:cs typeface="Arial Narrow"/>
              </a:rPr>
              <a:t>This </a:t>
            </a:r>
            <a:r>
              <a:rPr lang="en-US" sz="2400" dirty="0">
                <a:latin typeface="Arial Narrow"/>
                <a:cs typeface="Arial Narrow"/>
              </a:rPr>
              <a:t>also applies to the individual who initially earned the Air Search and Rescue Ribbon as a member of a ground search party and later participates in enough searches as an aircrew member.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197" y="3153262"/>
            <a:ext cx="945005" cy="3584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517" y="4415811"/>
            <a:ext cx="945005" cy="3584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366" y="3153262"/>
            <a:ext cx="358450" cy="3584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3234" y="4451852"/>
            <a:ext cx="287432" cy="25769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6414" y="3142887"/>
            <a:ext cx="344060" cy="34406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9174" y="4416360"/>
            <a:ext cx="344060" cy="344060"/>
          </a:xfrm>
          <a:prstGeom prst="rect">
            <a:avLst/>
          </a:prstGeom>
        </p:spPr>
      </p:pic>
    </p:spTree>
    <p:extLst>
      <p:ext uri="{BB962C8B-B14F-4D97-AF65-F5344CB8AC3E}">
        <p14:creationId xmlns:p14="http://schemas.microsoft.com/office/powerpoint/2010/main" val="3354093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591338"/>
            <a:ext cx="8229600" cy="584776"/>
          </a:xfrm>
          <a:prstGeom prst="rect">
            <a:avLst/>
          </a:prstGeom>
          <a:noFill/>
        </p:spPr>
        <p:txBody>
          <a:bodyPr wrap="square" rtlCol="0">
            <a:spAutoFit/>
          </a:bodyPr>
          <a:lstStyle/>
          <a:p>
            <a:pPr algn="ctr"/>
            <a:r>
              <a:rPr lang="en-US" sz="3200" i="1" dirty="0" smtClean="0">
                <a:solidFill>
                  <a:srgbClr val="0000FF"/>
                </a:solidFill>
                <a:latin typeface="Arial Narrow"/>
                <a:cs typeface="Arial Narrow"/>
              </a:rPr>
              <a:t>Air Search and Rescue Ribbon (Cont)</a:t>
            </a:r>
            <a:endParaRPr lang="en-US" sz="3200" dirty="0">
              <a:solidFill>
                <a:srgbClr val="0000FF"/>
              </a:solidFill>
              <a:latin typeface="Arial Narrow"/>
              <a:cs typeface="Arial Narrow"/>
            </a:endParaRPr>
          </a:p>
        </p:txBody>
      </p:sp>
      <p:sp>
        <p:nvSpPr>
          <p:cNvPr id="3" name="Rectangle 2"/>
          <p:cNvSpPr/>
          <p:nvPr/>
        </p:nvSpPr>
        <p:spPr>
          <a:xfrm>
            <a:off x="457200" y="2551837"/>
            <a:ext cx="8106518" cy="2308324"/>
          </a:xfrm>
          <a:prstGeom prst="rect">
            <a:avLst/>
          </a:prstGeom>
        </p:spPr>
        <p:txBody>
          <a:bodyPr wrap="square">
            <a:spAutoFit/>
          </a:bodyPr>
          <a:lstStyle/>
          <a:p>
            <a:pPr marL="342900" lvl="0" indent="-342900" algn="just">
              <a:buFont typeface="Arial"/>
              <a:buChar char="•"/>
            </a:pPr>
            <a:r>
              <a:rPr lang="en-US" sz="2400" dirty="0" smtClean="0">
                <a:latin typeface="Arial Narrow"/>
                <a:cs typeface="Arial Narrow"/>
              </a:rPr>
              <a:t>Additional clasps are placed so that the ribbon will have a balanced appearance, with bronze propeller(s) in the middle of the ribbon.</a:t>
            </a:r>
          </a:p>
          <a:p>
            <a:pPr marL="342900" lvl="0" indent="-342900" algn="just">
              <a:buFont typeface="Arial"/>
              <a:buChar char="•"/>
            </a:pPr>
            <a:endParaRPr lang="en-US" sz="2400" dirty="0" smtClean="0">
              <a:latin typeface="Arial Narrow"/>
              <a:cs typeface="Arial Narrow"/>
            </a:endParaRPr>
          </a:p>
          <a:p>
            <a:pPr lvl="0" algn="just"/>
            <a:r>
              <a:rPr lang="en-US" sz="2400" dirty="0" smtClean="0">
                <a:latin typeface="Arial Narrow"/>
                <a:cs typeface="Arial Narrow"/>
              </a:rPr>
              <a:t> </a:t>
            </a:r>
          </a:p>
          <a:p>
            <a:pPr marL="342900" lvl="0" indent="-342900" algn="just">
              <a:buFont typeface="Arial"/>
              <a:buChar char="•"/>
            </a:pPr>
            <a:r>
              <a:rPr lang="en-US" sz="2400" dirty="0" smtClean="0">
                <a:latin typeface="Arial Narrow"/>
                <a:cs typeface="Arial Narrow"/>
              </a:rPr>
              <a:t>A silver clasp      is used in place of 5 bronze clasps for members who have participated in </a:t>
            </a:r>
            <a:r>
              <a:rPr lang="en-US" sz="2400" b="1" dirty="0" smtClean="0">
                <a:latin typeface="Arial Narrow"/>
                <a:cs typeface="Arial Narrow"/>
              </a:rPr>
              <a:t>50 additional sorties</a:t>
            </a:r>
            <a:r>
              <a:rPr lang="en-US" sz="2400" dirty="0" smtClean="0">
                <a:latin typeface="Arial Narrow"/>
                <a:cs typeface="Arial Narrow"/>
              </a:rPr>
              <a:t>.</a:t>
            </a:r>
            <a:endParaRPr lang="en-US" sz="2400" dirty="0">
              <a:latin typeface="Arial Narrow"/>
              <a:cs typeface="Arial Narrow"/>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829" y="4034244"/>
            <a:ext cx="402525" cy="4025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533" y="3429000"/>
            <a:ext cx="1381125" cy="5238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3003" y="4868803"/>
            <a:ext cx="1381125" cy="5238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392" y="3490626"/>
            <a:ext cx="417609" cy="41760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6121" y="4883955"/>
            <a:ext cx="402525" cy="40252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4057" y="4936134"/>
            <a:ext cx="356581" cy="356581"/>
          </a:xfrm>
          <a:prstGeom prst="rect">
            <a:avLst/>
          </a:prstGeom>
        </p:spPr>
      </p:pic>
    </p:spTree>
    <p:extLst>
      <p:ext uri="{BB962C8B-B14F-4D97-AF65-F5344CB8AC3E}">
        <p14:creationId xmlns:p14="http://schemas.microsoft.com/office/powerpoint/2010/main" val="2726573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3" name="Rectangle 2"/>
          <p:cNvSpPr/>
          <p:nvPr/>
        </p:nvSpPr>
        <p:spPr>
          <a:xfrm>
            <a:off x="457200" y="1859340"/>
            <a:ext cx="8203172" cy="4185761"/>
          </a:xfrm>
          <a:prstGeom prst="rect">
            <a:avLst/>
          </a:prstGeom>
        </p:spPr>
        <p:txBody>
          <a:bodyPr wrap="square">
            <a:spAutoFit/>
          </a:bodyPr>
          <a:lstStyle/>
          <a:p>
            <a:r>
              <a:rPr lang="en-US" sz="3200" b="1" i="1" dirty="0">
                <a:solidFill>
                  <a:srgbClr val="3366FF"/>
                </a:solidFill>
              </a:rPr>
              <a:t>Decorations</a:t>
            </a:r>
          </a:p>
          <a:p>
            <a:r>
              <a:rPr lang="en-US" b="1" dirty="0"/>
              <a:t> </a:t>
            </a:r>
            <a:endParaRPr lang="en-US" dirty="0"/>
          </a:p>
          <a:p>
            <a:pPr marL="342900" lvl="0" indent="-342900" algn="just">
              <a:buFont typeface="Arial"/>
              <a:buChar char="•"/>
            </a:pPr>
            <a:r>
              <a:rPr lang="en-US" sz="2400" dirty="0">
                <a:latin typeface="Arial Narrow"/>
                <a:cs typeface="Arial Narrow"/>
              </a:rPr>
              <a:t>Any Civil Air Patrol member may initiate a recommendation for an award of a decoration.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Members initiating a recommendation must have knowledge of an act or service that merits recognition.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Awards concerning commanders must be initiated at a higher command level or by the appointing authority for National Executive Committee (NEC) members.</a:t>
            </a:r>
          </a:p>
        </p:txBody>
      </p:sp>
    </p:spTree>
    <p:extLst>
      <p:ext uri="{BB962C8B-B14F-4D97-AF65-F5344CB8AC3E}">
        <p14:creationId xmlns:p14="http://schemas.microsoft.com/office/powerpoint/2010/main" val="2280156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3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828744" y="1575030"/>
            <a:ext cx="3296052" cy="584776"/>
          </a:xfrm>
          <a:prstGeom prst="rect">
            <a:avLst/>
          </a:prstGeom>
        </p:spPr>
        <p:txBody>
          <a:bodyPr wrap="none">
            <a:spAutoFit/>
          </a:bodyPr>
          <a:lstStyle/>
          <a:p>
            <a:r>
              <a:rPr lang="en-US" sz="3200" i="1" dirty="0">
                <a:solidFill>
                  <a:srgbClr val="0000FF"/>
                </a:solidFill>
                <a:latin typeface="Arial Narrow"/>
                <a:cs typeface="Arial Narrow"/>
              </a:rPr>
              <a:t>Counterdrug Ribbon</a:t>
            </a:r>
            <a:endParaRPr lang="en-US" sz="3200" i="1" dirty="0">
              <a:solidFill>
                <a:srgbClr val="0000FF"/>
              </a:solidFill>
              <a:effectLst/>
              <a:latin typeface="Arial Narrow"/>
              <a:cs typeface="Arial Narrow"/>
            </a:endParaRPr>
          </a:p>
        </p:txBody>
      </p:sp>
      <p:pic>
        <p:nvPicPr>
          <p:cNvPr id="7" name="Picture 6" descr="http://upload.wikimedia.org/wikipedia/commons/a/a6/Coudru.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621131" y="2236144"/>
            <a:ext cx="1493073" cy="472472"/>
          </a:xfrm>
          <a:prstGeom prst="rect">
            <a:avLst/>
          </a:prstGeom>
          <a:noFill/>
          <a:ln w="50800" cmpd="thickThin">
            <a:solidFill>
              <a:schemeClr val="tx1"/>
            </a:solidFill>
          </a:ln>
        </p:spPr>
      </p:pic>
      <p:sp>
        <p:nvSpPr>
          <p:cNvPr id="4" name="Rectangle 3"/>
          <p:cNvSpPr/>
          <p:nvPr/>
        </p:nvSpPr>
        <p:spPr>
          <a:xfrm>
            <a:off x="457200" y="3011771"/>
            <a:ext cx="8229600" cy="2908489"/>
          </a:xfrm>
          <a:prstGeom prst="rect">
            <a:avLst/>
          </a:prstGeom>
        </p:spPr>
        <p:txBody>
          <a:bodyPr wrap="square">
            <a:spAutoFit/>
          </a:bodyPr>
          <a:lstStyle/>
          <a:p>
            <a:pPr algn="just">
              <a:spcAft>
                <a:spcPts val="600"/>
              </a:spcAft>
            </a:pPr>
            <a:r>
              <a:rPr lang="en-US" sz="2400" dirty="0">
                <a:latin typeface="Arial Narrow"/>
                <a:cs typeface="Arial Narrow"/>
              </a:rPr>
              <a:t>The </a:t>
            </a:r>
            <a:r>
              <a:rPr lang="en-US" sz="2400" b="1" dirty="0">
                <a:latin typeface="Arial Narrow"/>
                <a:cs typeface="Arial Narrow"/>
              </a:rPr>
              <a:t>Counterdrug Ribbon</a:t>
            </a:r>
            <a:r>
              <a:rPr lang="en-US" sz="2400" dirty="0">
                <a:latin typeface="Arial Narrow"/>
                <a:cs typeface="Arial Narrow"/>
              </a:rPr>
              <a:t> is awarded to Senior Members for participation in 10 counterdrug sorties. </a:t>
            </a:r>
          </a:p>
          <a:p>
            <a:pPr marL="342900" lvl="0" indent="-342900" algn="just">
              <a:spcAft>
                <a:spcPts val="600"/>
              </a:spcAft>
              <a:buFont typeface="Arial"/>
              <a:buChar char="•"/>
            </a:pPr>
            <a:r>
              <a:rPr lang="en-US" sz="2400" dirty="0">
                <a:latin typeface="Arial Narrow"/>
                <a:cs typeface="Arial Narrow"/>
              </a:rPr>
              <a:t>A bronze </a:t>
            </a:r>
            <a:r>
              <a:rPr lang="en-US" sz="2400" dirty="0" smtClean="0">
                <a:latin typeface="Arial Narrow"/>
                <a:cs typeface="Arial Narrow"/>
              </a:rPr>
              <a:t>clasp     </a:t>
            </a:r>
            <a:r>
              <a:rPr lang="en-US" sz="2400" dirty="0">
                <a:latin typeface="Arial Narrow"/>
                <a:cs typeface="Arial Narrow"/>
              </a:rPr>
              <a:t>is awarded for each additional 10 sorties, and replaced by a silver </a:t>
            </a:r>
            <a:r>
              <a:rPr lang="en-US" sz="2400" dirty="0" smtClean="0">
                <a:latin typeface="Arial Narrow"/>
                <a:cs typeface="Arial Narrow"/>
              </a:rPr>
              <a:t>clasp        after </a:t>
            </a:r>
            <a:r>
              <a:rPr lang="en-US" sz="2400" dirty="0">
                <a:latin typeface="Arial Narrow"/>
                <a:cs typeface="Arial Narrow"/>
              </a:rPr>
              <a:t>50 additional sorties. </a:t>
            </a:r>
          </a:p>
          <a:p>
            <a:pPr marL="342900" lvl="0" indent="-342900" algn="just">
              <a:spcAft>
                <a:spcPts val="600"/>
              </a:spcAft>
              <a:buFont typeface="Arial"/>
              <a:buChar char="•"/>
            </a:pPr>
            <a:r>
              <a:rPr lang="en-US" sz="2400" dirty="0">
                <a:latin typeface="Arial Narrow"/>
                <a:cs typeface="Arial Narrow"/>
              </a:rPr>
              <a:t>Cadets are prohibited from participating in Counterdrug operations.</a:t>
            </a:r>
          </a:p>
          <a:p>
            <a:pPr marL="342900" lvl="0" indent="-342900" algn="just">
              <a:buFont typeface="Arial"/>
              <a:buChar char="•"/>
            </a:pPr>
            <a:r>
              <a:rPr lang="en-US" sz="2400" dirty="0">
                <a:latin typeface="Arial Narrow"/>
                <a:cs typeface="Arial Narrow"/>
              </a:rPr>
              <a:t>Although similar in appearance, this award is not to be confused with the </a:t>
            </a:r>
            <a:r>
              <a:rPr lang="en-US" sz="2400" dirty="0">
                <a:latin typeface="Arial Narrow"/>
                <a:cs typeface="Arial Narrow"/>
                <a:hlinkClick r:id="rId6" tooltip="United States Navy"/>
              </a:rPr>
              <a:t>Navy</a:t>
            </a:r>
            <a:r>
              <a:rPr lang="en-US" sz="2400" dirty="0">
                <a:latin typeface="Arial Narrow"/>
                <a:cs typeface="Arial Narrow"/>
              </a:rPr>
              <a:t>/</a:t>
            </a:r>
            <a:r>
              <a:rPr lang="en-US" sz="2400" dirty="0">
                <a:latin typeface="Arial Narrow"/>
                <a:cs typeface="Arial Narrow"/>
                <a:hlinkClick r:id="rId7" tooltip="United States Marine Corps"/>
              </a:rPr>
              <a:t>Marine Corps</a:t>
            </a:r>
            <a:r>
              <a:rPr lang="en-US" sz="2400" dirty="0">
                <a:latin typeface="Arial Narrow"/>
                <a:cs typeface="Arial Narrow"/>
              </a:rPr>
              <a:t> </a:t>
            </a:r>
            <a:r>
              <a:rPr lang="en-US" sz="2400" dirty="0">
                <a:latin typeface="Arial Narrow"/>
                <a:cs typeface="Arial Narrow"/>
                <a:hlinkClick r:id="rId8" tooltip="Commendation Medal"/>
              </a:rPr>
              <a:t>Commendation Medal</a:t>
            </a:r>
            <a:r>
              <a:rPr lang="en-US" sz="2400" dirty="0">
                <a:latin typeface="Arial Narrow"/>
                <a:cs typeface="Arial Narrow"/>
              </a:rPr>
              <a:t>.</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78859" y="3830131"/>
            <a:ext cx="424312" cy="424312"/>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33790" y="4119452"/>
            <a:ext cx="495320" cy="495320"/>
          </a:xfrm>
          <a:prstGeom prst="rect">
            <a:avLst/>
          </a:prstGeom>
        </p:spPr>
      </p:pic>
    </p:spTree>
    <p:extLst>
      <p:ext uri="{BB962C8B-B14F-4D97-AF65-F5344CB8AC3E}">
        <p14:creationId xmlns:p14="http://schemas.microsoft.com/office/powerpoint/2010/main" val="2724931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607"/>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707014" y="1582723"/>
            <a:ext cx="3547682" cy="584776"/>
          </a:xfrm>
          <a:prstGeom prst="rect">
            <a:avLst/>
          </a:prstGeom>
        </p:spPr>
        <p:txBody>
          <a:bodyPr wrap="none">
            <a:spAutoFit/>
          </a:bodyPr>
          <a:lstStyle/>
          <a:p>
            <a:r>
              <a:rPr lang="en-US" sz="3200" i="1" dirty="0">
                <a:solidFill>
                  <a:srgbClr val="0000FF"/>
                </a:solidFill>
                <a:latin typeface="Arial Narrow"/>
                <a:cs typeface="Arial Narrow"/>
              </a:rPr>
              <a:t>Disaster Relief Ribbon</a:t>
            </a:r>
            <a:endParaRPr lang="en-US" sz="3200" dirty="0">
              <a:solidFill>
                <a:srgbClr val="0000FF"/>
              </a:solidFill>
              <a:effectLst/>
              <a:latin typeface="Arial Narrow"/>
              <a:cs typeface="Arial Narrow"/>
            </a:endParaRPr>
          </a:p>
        </p:txBody>
      </p:sp>
      <p:pic>
        <p:nvPicPr>
          <p:cNvPr id="7" name="Picture 6" descr="http://upload.wikimedia.org/wikipedia/commons/3/35/Disrel.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741263" y="2235006"/>
            <a:ext cx="1364359" cy="399221"/>
          </a:xfrm>
          <a:prstGeom prst="rect">
            <a:avLst/>
          </a:prstGeom>
          <a:noFill/>
          <a:ln w="50800" cmpd="thickThin">
            <a:solidFill>
              <a:schemeClr val="tx1"/>
            </a:solidFill>
          </a:ln>
        </p:spPr>
      </p:pic>
      <p:sp>
        <p:nvSpPr>
          <p:cNvPr id="4" name="Rectangle 3"/>
          <p:cNvSpPr/>
          <p:nvPr/>
        </p:nvSpPr>
        <p:spPr>
          <a:xfrm>
            <a:off x="457200" y="3072348"/>
            <a:ext cx="8229600" cy="3570208"/>
          </a:xfrm>
          <a:prstGeom prst="rect">
            <a:avLst/>
          </a:prstGeom>
        </p:spPr>
        <p:txBody>
          <a:bodyPr wrap="square">
            <a:spAutoFit/>
          </a:bodyPr>
          <a:lstStyle/>
          <a:p>
            <a:r>
              <a:rPr lang="en-US" sz="2400" dirty="0">
                <a:latin typeface="Arial Narrow"/>
                <a:cs typeface="Arial Narrow"/>
              </a:rPr>
              <a:t>The </a:t>
            </a:r>
            <a:r>
              <a:rPr lang="en-US" sz="2400" b="1" dirty="0">
                <a:latin typeface="Arial Narrow"/>
                <a:cs typeface="Arial Narrow"/>
              </a:rPr>
              <a:t>Disaster Relief Ribbon</a:t>
            </a:r>
            <a:r>
              <a:rPr lang="en-US" sz="2400" dirty="0">
                <a:latin typeface="Arial Narrow"/>
                <a:cs typeface="Arial Narrow"/>
              </a:rPr>
              <a:t> is awarded for:</a:t>
            </a:r>
          </a:p>
          <a:p>
            <a:pPr marL="800100" lvl="1" indent="-342900">
              <a:buFont typeface="Arial"/>
              <a:buChar char="•"/>
            </a:pPr>
            <a:r>
              <a:rPr lang="en-US" sz="2400" dirty="0">
                <a:latin typeface="Arial Narrow"/>
                <a:cs typeface="Arial Narrow"/>
              </a:rPr>
              <a:t>Participation in f</a:t>
            </a:r>
            <a:r>
              <a:rPr lang="en-US" sz="2400" b="1" dirty="0">
                <a:latin typeface="Arial Narrow"/>
                <a:cs typeface="Arial Narrow"/>
              </a:rPr>
              <a:t>ive</a:t>
            </a:r>
            <a:r>
              <a:rPr lang="en-US" sz="2400" dirty="0">
                <a:latin typeface="Arial Narrow"/>
                <a:cs typeface="Arial Narrow"/>
              </a:rPr>
              <a:t> disaster relief missions</a:t>
            </a:r>
          </a:p>
          <a:p>
            <a:pPr marL="800100" lvl="1" indent="-342900">
              <a:spcAft>
                <a:spcPts val="1200"/>
              </a:spcAft>
              <a:buFont typeface="Arial"/>
              <a:buChar char="•"/>
            </a:pPr>
            <a:r>
              <a:rPr lang="en-US" sz="2400" dirty="0">
                <a:latin typeface="Arial Narrow"/>
                <a:cs typeface="Arial Narrow"/>
              </a:rPr>
              <a:t>And completion of </a:t>
            </a:r>
            <a:r>
              <a:rPr lang="en-US" sz="2400" b="1" dirty="0">
                <a:latin typeface="Arial Narrow"/>
                <a:cs typeface="Arial Narrow"/>
              </a:rPr>
              <a:t>two</a:t>
            </a:r>
            <a:r>
              <a:rPr lang="en-US" sz="2400" dirty="0">
                <a:latin typeface="Arial Narrow"/>
                <a:cs typeface="Arial Narrow"/>
              </a:rPr>
              <a:t> designated disaster relief training courses. </a:t>
            </a:r>
          </a:p>
          <a:p>
            <a:pPr lvl="0"/>
            <a:r>
              <a:rPr lang="en-US" sz="2400" dirty="0">
                <a:latin typeface="Arial Narrow"/>
                <a:cs typeface="Arial Narrow"/>
              </a:rPr>
              <a:t>The ribbon may also be awarded </a:t>
            </a:r>
            <a:r>
              <a:rPr lang="en-US" sz="2400" dirty="0" smtClean="0">
                <a:latin typeface="Arial Narrow"/>
                <a:cs typeface="Arial Narrow"/>
              </a:rPr>
              <a:t>for:</a:t>
            </a:r>
          </a:p>
          <a:p>
            <a:pPr marL="800100" lvl="1" indent="-342900">
              <a:buFont typeface="Arial"/>
              <a:buChar char="•"/>
            </a:pPr>
            <a:r>
              <a:rPr lang="en-US" sz="2400" dirty="0">
                <a:latin typeface="Arial Narrow"/>
                <a:cs typeface="Arial Narrow"/>
              </a:rPr>
              <a:t>C</a:t>
            </a:r>
            <a:r>
              <a:rPr lang="en-US" sz="2400" dirty="0" smtClean="0">
                <a:latin typeface="Arial Narrow"/>
                <a:cs typeface="Arial Narrow"/>
              </a:rPr>
              <a:t>ompletion </a:t>
            </a:r>
            <a:r>
              <a:rPr lang="en-US" sz="2400" dirty="0">
                <a:latin typeface="Arial Narrow"/>
                <a:cs typeface="Arial Narrow"/>
              </a:rPr>
              <a:t>of </a:t>
            </a:r>
            <a:r>
              <a:rPr lang="en-US" sz="2400" b="1" dirty="0">
                <a:latin typeface="Arial Narrow"/>
                <a:cs typeface="Arial Narrow"/>
              </a:rPr>
              <a:t>one </a:t>
            </a:r>
            <a:r>
              <a:rPr lang="en-US" sz="2400" dirty="0">
                <a:latin typeface="Arial Narrow"/>
                <a:cs typeface="Arial Narrow"/>
              </a:rPr>
              <a:t>disaster relief course </a:t>
            </a:r>
            <a:r>
              <a:rPr lang="en-US" sz="2400" b="1" dirty="0">
                <a:latin typeface="Arial Narrow"/>
                <a:cs typeface="Arial Narrow"/>
              </a:rPr>
              <a:t>and 40 hours</a:t>
            </a:r>
            <a:r>
              <a:rPr lang="en-US" sz="2400" dirty="0">
                <a:latin typeface="Arial Narrow"/>
                <a:cs typeface="Arial Narrow"/>
              </a:rPr>
              <a:t> of disaster relief training or operations. Participation must be verified by the on-scene commander</a:t>
            </a:r>
            <a:r>
              <a:rPr lang="en-US" sz="2400" dirty="0" smtClean="0">
                <a:latin typeface="Arial Narrow"/>
                <a:cs typeface="Arial Narrow"/>
              </a:rPr>
              <a:t>.</a:t>
            </a:r>
          </a:p>
          <a:p>
            <a:pPr lvl="1"/>
            <a:endParaRPr lang="en-US" sz="2400" dirty="0">
              <a:latin typeface="Arial Narrow"/>
              <a:cs typeface="Arial Narrow"/>
            </a:endParaRPr>
          </a:p>
        </p:txBody>
      </p:sp>
    </p:spTree>
    <p:extLst>
      <p:ext uri="{BB962C8B-B14F-4D97-AF65-F5344CB8AC3E}">
        <p14:creationId xmlns:p14="http://schemas.microsoft.com/office/powerpoint/2010/main" val="35647294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656653"/>
            <a:ext cx="8229600" cy="584776"/>
          </a:xfrm>
          <a:prstGeom prst="rect">
            <a:avLst/>
          </a:prstGeom>
          <a:noFill/>
        </p:spPr>
        <p:txBody>
          <a:bodyPr wrap="square" rtlCol="0">
            <a:spAutoFit/>
          </a:bodyPr>
          <a:lstStyle/>
          <a:p>
            <a:pPr algn="ctr"/>
            <a:r>
              <a:rPr lang="en-US" sz="3200" i="1" dirty="0" smtClean="0">
                <a:solidFill>
                  <a:srgbClr val="0000FF"/>
                </a:solidFill>
                <a:latin typeface="Arial Narrow"/>
                <a:cs typeface="Arial Narrow"/>
              </a:rPr>
              <a:t>Disaster Relief Ribbon (Cont)</a:t>
            </a:r>
            <a:endParaRPr lang="en-US" sz="3200" dirty="0">
              <a:solidFill>
                <a:srgbClr val="0000FF"/>
              </a:solidFill>
              <a:effectLst/>
              <a:latin typeface="Arial Narrow"/>
              <a:cs typeface="Arial Narrow"/>
            </a:endParaRPr>
          </a:p>
        </p:txBody>
      </p:sp>
      <p:sp>
        <p:nvSpPr>
          <p:cNvPr id="3" name="Rectangle 2"/>
          <p:cNvSpPr/>
          <p:nvPr/>
        </p:nvSpPr>
        <p:spPr>
          <a:xfrm>
            <a:off x="457200" y="2551837"/>
            <a:ext cx="8123680" cy="2539157"/>
          </a:xfrm>
          <a:prstGeom prst="rect">
            <a:avLst/>
          </a:prstGeom>
        </p:spPr>
        <p:txBody>
          <a:bodyPr wrap="square">
            <a:spAutoFit/>
          </a:bodyPr>
          <a:lstStyle/>
          <a:p>
            <a:pPr marL="285750" lvl="0" indent="-285750">
              <a:spcAft>
                <a:spcPts val="1800"/>
              </a:spcAft>
              <a:buFont typeface="Arial"/>
              <a:buChar char="•"/>
            </a:pPr>
            <a:r>
              <a:rPr lang="en-US" sz="2400" dirty="0" smtClean="0">
                <a:latin typeface="Arial Narrow"/>
                <a:cs typeface="Arial Narrow"/>
              </a:rPr>
              <a:t>The Disaster Relief Ribbon may be awarded with a Silver </a:t>
            </a:r>
            <a:r>
              <a:rPr lang="en-US" sz="2400" b="1" dirty="0" smtClean="0">
                <a:latin typeface="Arial Narrow"/>
                <a:cs typeface="Arial Narrow"/>
              </a:rPr>
              <a:t>"V"</a:t>
            </a:r>
            <a:r>
              <a:rPr lang="en-US" sz="2400" dirty="0" smtClean="0">
                <a:latin typeface="Arial Narrow"/>
                <a:cs typeface="Arial Narrow"/>
              </a:rPr>
              <a:t> device</a:t>
            </a:r>
          </a:p>
          <a:p>
            <a:pPr lvl="0"/>
            <a:r>
              <a:rPr lang="en-US" sz="2400" dirty="0" smtClean="0">
                <a:latin typeface="Arial Narrow"/>
                <a:cs typeface="Arial Narrow"/>
              </a:rPr>
              <a:t>        </a:t>
            </a:r>
          </a:p>
          <a:p>
            <a:pPr lvl="0"/>
            <a:endParaRPr lang="en-US" sz="2400" dirty="0">
              <a:latin typeface="Arial Narrow"/>
              <a:cs typeface="Arial Narrow"/>
            </a:endParaRPr>
          </a:p>
          <a:p>
            <a:pPr lvl="0"/>
            <a:r>
              <a:rPr lang="en-US" sz="2400" dirty="0" smtClean="0">
                <a:latin typeface="Arial Narrow"/>
                <a:cs typeface="Arial Narrow"/>
              </a:rPr>
              <a:t>to any CAP member who participates as a CAP member in a disaster relief effort for a </a:t>
            </a:r>
            <a:r>
              <a:rPr lang="en-US" sz="2400" b="1" i="1" dirty="0" smtClean="0">
                <a:latin typeface="Arial Narrow"/>
                <a:cs typeface="Arial Narrow"/>
              </a:rPr>
              <a:t>Presidential declared disaster</a:t>
            </a:r>
            <a:r>
              <a:rPr lang="en-US" sz="2400" dirty="0" smtClean="0">
                <a:latin typeface="Arial Narrow"/>
                <a:cs typeface="Arial Narrow"/>
              </a:rPr>
              <a:t>. Participation in any Presidential declared disaster since 1990 qualifies.</a:t>
            </a:r>
            <a:endParaRPr lang="en-US" sz="2400" dirty="0">
              <a:latin typeface="Arial Narrow"/>
              <a:cs typeface="Arial Narrow"/>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812" y="3214687"/>
            <a:ext cx="1476375" cy="428625"/>
          </a:xfrm>
          <a:prstGeom prst="rect">
            <a:avLst/>
          </a:prstGeom>
        </p:spPr>
      </p:pic>
    </p:spTree>
    <p:extLst>
      <p:ext uri="{BB962C8B-B14F-4D97-AF65-F5344CB8AC3E}">
        <p14:creationId xmlns:p14="http://schemas.microsoft.com/office/powerpoint/2010/main" val="168474201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286000" y="1484112"/>
            <a:ext cx="4572000" cy="1077218"/>
          </a:xfrm>
          <a:prstGeom prst="rect">
            <a:avLst/>
          </a:prstGeom>
        </p:spPr>
        <p:txBody>
          <a:bodyPr>
            <a:spAutoFit/>
          </a:bodyPr>
          <a:lstStyle/>
          <a:p>
            <a:pPr algn="ctr"/>
            <a:r>
              <a:rPr lang="en-US" sz="3200" b="1" dirty="0">
                <a:solidFill>
                  <a:srgbClr val="FF0000"/>
                </a:solidFill>
                <a:latin typeface="Arial Rounded MT Bold"/>
                <a:cs typeface="Arial Rounded MT Bold"/>
              </a:rPr>
              <a:t>Service Ribbons</a:t>
            </a:r>
            <a:endParaRPr lang="en-US" sz="3200" dirty="0" smtClean="0">
              <a:solidFill>
                <a:srgbClr val="FF0000"/>
              </a:solidFill>
              <a:effectLst/>
              <a:latin typeface="Arial Rounded MT Bold"/>
              <a:cs typeface="Arial Rounded MT Bold"/>
            </a:endParaRPr>
          </a:p>
          <a:p>
            <a:pPr algn="ctr"/>
            <a:r>
              <a:rPr lang="en-US" sz="3200" i="1" dirty="0">
                <a:solidFill>
                  <a:srgbClr val="0000FF"/>
                </a:solidFill>
                <a:latin typeface="Arial Narrow"/>
                <a:cs typeface="Arial Narrow"/>
              </a:rPr>
              <a:t>Command Service Ribbon</a:t>
            </a:r>
            <a:endParaRPr lang="en-US" sz="3200" dirty="0">
              <a:solidFill>
                <a:srgbClr val="0000FF"/>
              </a:solidFill>
              <a:effectLst/>
              <a:latin typeface="Arial Narrow"/>
              <a:cs typeface="Arial Narrow"/>
            </a:endParaRPr>
          </a:p>
        </p:txBody>
      </p:sp>
      <p:pic>
        <p:nvPicPr>
          <p:cNvPr id="7" name="Picture 6" descr="http://upload.wikimedia.org/wikipedia/commons/d/d1/Cmdsvc.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95719" y="2577929"/>
            <a:ext cx="1304294" cy="352364"/>
          </a:xfrm>
          <a:prstGeom prst="rect">
            <a:avLst/>
          </a:prstGeom>
          <a:noFill/>
          <a:ln w="50800" cmpd="thickThin">
            <a:solidFill>
              <a:schemeClr val="tx1"/>
            </a:solidFill>
          </a:ln>
        </p:spPr>
      </p:pic>
      <p:sp>
        <p:nvSpPr>
          <p:cNvPr id="4" name="Rectangle 3"/>
          <p:cNvSpPr/>
          <p:nvPr/>
        </p:nvSpPr>
        <p:spPr>
          <a:xfrm>
            <a:off x="457200" y="2968382"/>
            <a:ext cx="8203172" cy="3277820"/>
          </a:xfrm>
          <a:prstGeom prst="rect">
            <a:avLst/>
          </a:prstGeom>
        </p:spPr>
        <p:txBody>
          <a:bodyPr wrap="square">
            <a:spAutoFit/>
          </a:bodyPr>
          <a:lstStyle/>
          <a:p>
            <a:pPr marL="342900" indent="-342900">
              <a:buFont typeface="Arial"/>
              <a:buChar char="•"/>
            </a:pPr>
            <a:r>
              <a:rPr lang="en-US" sz="2300" dirty="0">
                <a:latin typeface="Arial Narrow"/>
                <a:cs typeface="Arial Narrow"/>
              </a:rPr>
              <a:t>Awarded to Senior Members who have served at least 1 year continuous service as commander — squadron, group, wing, etc. </a:t>
            </a:r>
          </a:p>
          <a:p>
            <a:pPr marL="800100" lvl="1" indent="-342900">
              <a:buFont typeface="Arial"/>
              <a:buChar char="•"/>
            </a:pPr>
            <a:r>
              <a:rPr lang="en-US" sz="2300" dirty="0">
                <a:latin typeface="Arial Narrow"/>
                <a:cs typeface="Arial Narrow"/>
              </a:rPr>
              <a:t>The basic ribbon is awarded for service as a squadron commander. </a:t>
            </a:r>
          </a:p>
          <a:p>
            <a:pPr marL="800100" lvl="1" indent="-342900">
              <a:buFont typeface="Arial"/>
              <a:buChar char="•"/>
            </a:pPr>
            <a:r>
              <a:rPr lang="en-US" sz="2300" dirty="0">
                <a:latin typeface="Arial Narrow"/>
                <a:cs typeface="Arial Narrow"/>
              </a:rPr>
              <a:t>A </a:t>
            </a:r>
            <a:r>
              <a:rPr lang="en-US" sz="2300" b="1" dirty="0">
                <a:solidFill>
                  <a:schemeClr val="accent6">
                    <a:lumMod val="50000"/>
                  </a:schemeClr>
                </a:solidFill>
                <a:latin typeface="Arial Narrow"/>
                <a:cs typeface="Arial Narrow"/>
              </a:rPr>
              <a:t>bronze star </a:t>
            </a:r>
            <a:r>
              <a:rPr lang="en-US" sz="2300" b="1" dirty="0" smtClean="0">
                <a:solidFill>
                  <a:schemeClr val="accent6">
                    <a:lumMod val="50000"/>
                  </a:schemeClr>
                </a:solidFill>
                <a:latin typeface="Arial Narrow"/>
                <a:cs typeface="Arial Narrow"/>
              </a:rPr>
              <a:t>       </a:t>
            </a:r>
            <a:r>
              <a:rPr lang="en-US" sz="2300" dirty="0" smtClean="0">
                <a:latin typeface="Arial Narrow"/>
                <a:cs typeface="Arial Narrow"/>
              </a:rPr>
              <a:t>is </a:t>
            </a:r>
            <a:r>
              <a:rPr lang="en-US" sz="2300" dirty="0">
                <a:latin typeface="Arial Narrow"/>
                <a:cs typeface="Arial Narrow"/>
              </a:rPr>
              <a:t>added to denote service as group commander</a:t>
            </a:r>
          </a:p>
          <a:p>
            <a:pPr marL="800100" lvl="1" indent="-342900">
              <a:buFont typeface="Arial"/>
              <a:buChar char="•"/>
            </a:pPr>
            <a:r>
              <a:rPr lang="en-US" sz="2300" dirty="0">
                <a:latin typeface="Arial Narrow"/>
                <a:cs typeface="Arial Narrow"/>
              </a:rPr>
              <a:t>A silver star </a:t>
            </a:r>
            <a:r>
              <a:rPr lang="en-US" sz="2300" dirty="0" smtClean="0">
                <a:latin typeface="Arial Narrow"/>
                <a:cs typeface="Arial Narrow"/>
              </a:rPr>
              <a:t>        for </a:t>
            </a:r>
            <a:r>
              <a:rPr lang="en-US" sz="2300" dirty="0">
                <a:latin typeface="Arial Narrow"/>
                <a:cs typeface="Arial Narrow"/>
              </a:rPr>
              <a:t>wing commander</a:t>
            </a:r>
          </a:p>
          <a:p>
            <a:pPr marL="800100" lvl="1" indent="-342900">
              <a:buFont typeface="Arial"/>
              <a:buChar char="•"/>
            </a:pPr>
            <a:r>
              <a:rPr lang="en-US" sz="2300" dirty="0">
                <a:latin typeface="Arial Narrow"/>
                <a:cs typeface="Arial Narrow"/>
              </a:rPr>
              <a:t>A gold </a:t>
            </a:r>
            <a:r>
              <a:rPr lang="en-US" sz="2300" dirty="0" smtClean="0">
                <a:latin typeface="Arial Narrow"/>
                <a:cs typeface="Arial Narrow"/>
              </a:rPr>
              <a:t>star         </a:t>
            </a:r>
            <a:r>
              <a:rPr lang="en-US" sz="2300" dirty="0">
                <a:latin typeface="Arial Narrow"/>
                <a:cs typeface="Arial Narrow"/>
              </a:rPr>
              <a:t>for region commander service. </a:t>
            </a:r>
          </a:p>
          <a:p>
            <a:pPr marL="800100" lvl="1" indent="-342900">
              <a:buFont typeface="Arial"/>
              <a:buChar char="•"/>
            </a:pPr>
            <a:r>
              <a:rPr lang="en-US" sz="2300" dirty="0">
                <a:latin typeface="Arial Narrow"/>
                <a:cs typeface="Arial Narrow"/>
              </a:rPr>
              <a:t>Two gold </a:t>
            </a:r>
            <a:r>
              <a:rPr lang="en-US" sz="2300" dirty="0" smtClean="0">
                <a:latin typeface="Arial Narrow"/>
                <a:cs typeface="Arial Narrow"/>
              </a:rPr>
              <a:t>stars               </a:t>
            </a:r>
            <a:r>
              <a:rPr lang="en-US" sz="2300" dirty="0">
                <a:latin typeface="Arial Narrow"/>
                <a:cs typeface="Arial Narrow"/>
              </a:rPr>
              <a:t>will be used to denote service as National Commander. </a:t>
            </a:r>
          </a:p>
          <a:p>
            <a:pPr marL="342900" lvl="0" indent="-342900">
              <a:buFont typeface="Arial"/>
              <a:buChar char="•"/>
            </a:pPr>
            <a:r>
              <a:rPr lang="en-US" sz="2300" dirty="0">
                <a:latin typeface="Arial Narrow"/>
                <a:cs typeface="Arial Narrow"/>
              </a:rPr>
              <a:t>Only one level of command may be shown on the ribbon.</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3029" y="4051869"/>
            <a:ext cx="368104" cy="35623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8692" y="4425354"/>
            <a:ext cx="352573" cy="3412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2995" y="4765474"/>
            <a:ext cx="372158" cy="36015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4978" y="5054383"/>
            <a:ext cx="435275" cy="421234"/>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1515" y="5060852"/>
            <a:ext cx="435275" cy="421234"/>
          </a:xfrm>
          <a:prstGeom prst="rect">
            <a:avLst/>
          </a:prstGeom>
        </p:spPr>
      </p:pic>
    </p:spTree>
    <p:extLst>
      <p:ext uri="{BB962C8B-B14F-4D97-AF65-F5344CB8AC3E}">
        <p14:creationId xmlns:p14="http://schemas.microsoft.com/office/powerpoint/2010/main" val="145652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910502" y="1565089"/>
            <a:ext cx="3200832" cy="584776"/>
          </a:xfrm>
          <a:prstGeom prst="rect">
            <a:avLst/>
          </a:prstGeom>
        </p:spPr>
        <p:txBody>
          <a:bodyPr wrap="none">
            <a:spAutoFit/>
          </a:bodyPr>
          <a:lstStyle/>
          <a:p>
            <a:r>
              <a:rPr lang="en-US" sz="3200" i="1" dirty="0">
                <a:solidFill>
                  <a:srgbClr val="0000FF"/>
                </a:solidFill>
                <a:latin typeface="Arial Narrow"/>
                <a:cs typeface="Arial Narrow"/>
              </a:rPr>
              <a:t>Red Service Ribbon</a:t>
            </a:r>
            <a:endParaRPr lang="en-US" sz="3200" dirty="0">
              <a:solidFill>
                <a:srgbClr val="0000FF"/>
              </a:solidFill>
              <a:effectLst/>
              <a:latin typeface="Arial Narrow"/>
              <a:cs typeface="Arial Narrow"/>
            </a:endParaRPr>
          </a:p>
        </p:txBody>
      </p:sp>
      <p:pic>
        <p:nvPicPr>
          <p:cNvPr id="7" name="Picture 6" descr="http://upload.wikimedia.org/wikipedia/commons/1/16/Redsvc.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135953"/>
            <a:ext cx="948690" cy="286385"/>
          </a:xfrm>
          <a:prstGeom prst="rect">
            <a:avLst/>
          </a:prstGeom>
          <a:noFill/>
          <a:ln w="50800" cmpd="thickThin">
            <a:solidFill>
              <a:schemeClr val="tx1"/>
            </a:solidFill>
          </a:ln>
        </p:spPr>
      </p:pic>
      <p:sp>
        <p:nvSpPr>
          <p:cNvPr id="4" name="Rectangle 3"/>
          <p:cNvSpPr/>
          <p:nvPr/>
        </p:nvSpPr>
        <p:spPr>
          <a:xfrm>
            <a:off x="457199" y="2551837"/>
            <a:ext cx="8132261" cy="1569660"/>
          </a:xfrm>
          <a:prstGeom prst="rect">
            <a:avLst/>
          </a:prstGeom>
        </p:spPr>
        <p:txBody>
          <a:bodyPr wrap="square">
            <a:spAutoFit/>
          </a:bodyPr>
          <a:lstStyle/>
          <a:p>
            <a:r>
              <a:rPr lang="en-US" sz="2400" dirty="0">
                <a:latin typeface="Arial Narrow"/>
                <a:cs typeface="Arial Narrow"/>
              </a:rPr>
              <a:t>The </a:t>
            </a:r>
            <a:r>
              <a:rPr lang="en-US" sz="2400" b="1" dirty="0">
                <a:latin typeface="Arial Narrow"/>
                <a:cs typeface="Arial Narrow"/>
              </a:rPr>
              <a:t>Red Service Ribbon</a:t>
            </a:r>
            <a:r>
              <a:rPr lang="en-US" sz="2400" dirty="0">
                <a:latin typeface="Arial Narrow"/>
                <a:cs typeface="Arial Narrow"/>
              </a:rPr>
              <a:t> is given to any member of the Civil Air Patrol who has been a member of the program for </a:t>
            </a:r>
            <a:r>
              <a:rPr lang="en-US" sz="2400" dirty="0">
                <a:solidFill>
                  <a:srgbClr val="0070C0"/>
                </a:solidFill>
                <a:latin typeface="Arial Narrow"/>
                <a:cs typeface="Arial Narrow"/>
              </a:rPr>
              <a:t>two years </a:t>
            </a:r>
            <a:r>
              <a:rPr lang="en-US" sz="2400" dirty="0">
                <a:latin typeface="Arial Narrow"/>
                <a:cs typeface="Arial Narrow"/>
              </a:rPr>
              <a:t>(as a cadet or Senior Member in good standing.) In addition, the following devices are awarded for additional years of </a:t>
            </a:r>
            <a:r>
              <a:rPr lang="en-US" sz="2400" dirty="0" smtClean="0">
                <a:latin typeface="Arial Narrow"/>
                <a:cs typeface="Arial Narrow"/>
              </a:rPr>
              <a:t>service:</a:t>
            </a:r>
            <a:endParaRPr lang="en-US" sz="2400" dirty="0">
              <a:effectLst/>
              <a:latin typeface="Arial Narrow"/>
              <a:cs typeface="Arial Narrow"/>
            </a:endParaRPr>
          </a:p>
        </p:txBody>
      </p:sp>
      <p:sp>
        <p:nvSpPr>
          <p:cNvPr id="5" name="Rectangle 4"/>
          <p:cNvSpPr/>
          <p:nvPr/>
        </p:nvSpPr>
        <p:spPr>
          <a:xfrm>
            <a:off x="528112" y="4044852"/>
            <a:ext cx="8132260" cy="2308324"/>
          </a:xfrm>
          <a:prstGeom prst="rect">
            <a:avLst/>
          </a:prstGeom>
        </p:spPr>
        <p:txBody>
          <a:bodyPr wrap="square">
            <a:spAutoFit/>
          </a:bodyPr>
          <a:lstStyle/>
          <a:p>
            <a:pPr marL="342900" lvl="0" indent="-342900">
              <a:buFont typeface="Arial"/>
              <a:buChar char="•"/>
            </a:pPr>
            <a:r>
              <a:rPr lang="en-US" sz="2400" dirty="0">
                <a:latin typeface="Arial Narrow"/>
                <a:cs typeface="Arial Narrow"/>
              </a:rPr>
              <a:t>A first </a:t>
            </a:r>
            <a:r>
              <a:rPr lang="en-US" sz="2400" u="sng" dirty="0">
                <a:latin typeface="Arial Narrow"/>
                <a:cs typeface="Arial Narrow"/>
              </a:rPr>
              <a:t>Bronze </a:t>
            </a:r>
            <a:r>
              <a:rPr lang="en-US" sz="2400" u="sng" dirty="0" smtClean="0">
                <a:latin typeface="Arial Narrow"/>
                <a:cs typeface="Arial Narrow"/>
              </a:rPr>
              <a:t>Clasp</a:t>
            </a:r>
            <a:r>
              <a:rPr lang="en-US" sz="2400" dirty="0" smtClean="0">
                <a:latin typeface="Arial Narrow"/>
                <a:cs typeface="Arial Narrow"/>
              </a:rPr>
              <a:t>          is </a:t>
            </a:r>
            <a:r>
              <a:rPr lang="en-US" sz="2400" dirty="0">
                <a:latin typeface="Arial Narrow"/>
                <a:cs typeface="Arial Narrow"/>
              </a:rPr>
              <a:t>awarded at the end of 3 additional years (total of 5 years).</a:t>
            </a:r>
          </a:p>
          <a:p>
            <a:pPr marL="342900" lvl="0" indent="-342900">
              <a:buFont typeface="Arial"/>
              <a:buChar char="•"/>
            </a:pPr>
            <a:r>
              <a:rPr lang="en-US" sz="2400" dirty="0">
                <a:latin typeface="Arial Narrow"/>
                <a:cs typeface="Arial Narrow"/>
              </a:rPr>
              <a:t>Additional Bronze Clasps are awarded for each additional 5 years of service</a:t>
            </a:r>
          </a:p>
          <a:p>
            <a:pPr marL="342900" lvl="0" indent="-342900">
              <a:buFont typeface="Arial"/>
              <a:buChar char="•"/>
            </a:pPr>
            <a:r>
              <a:rPr lang="en-US" sz="2400" dirty="0">
                <a:latin typeface="Arial Narrow"/>
                <a:cs typeface="Arial Narrow"/>
              </a:rPr>
              <a:t>A maximum of 3 bronze clasps (denoting 15 years of service) will be worn.</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8923" y="4086584"/>
            <a:ext cx="414338" cy="371475"/>
          </a:xfrm>
          <a:prstGeom prst="rect">
            <a:avLst/>
          </a:prstGeom>
        </p:spPr>
      </p:pic>
      <p:pic>
        <p:nvPicPr>
          <p:cNvPr id="13" name="Picture 12" descr="http://upload.wikimedia.org/wikipedia/commons/1/16/Redsvc.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794346" y="4540196"/>
            <a:ext cx="818532" cy="217342"/>
          </a:xfrm>
          <a:prstGeom prst="rect">
            <a:avLst/>
          </a:prstGeom>
          <a:noFill/>
          <a:ln w="50800" cmpd="thickThin">
            <a:solidFill>
              <a:schemeClr val="tx1"/>
            </a:solidFill>
          </a:ln>
        </p:spPr>
      </p:pic>
      <p:pic>
        <p:nvPicPr>
          <p:cNvPr id="15" name="Picture 14" descr="http://upload.wikimedia.org/wikipedia/commons/1/16/Redsvc.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173605" y="5280993"/>
            <a:ext cx="818532" cy="217342"/>
          </a:xfrm>
          <a:prstGeom prst="rect">
            <a:avLst/>
          </a:prstGeom>
          <a:noFill/>
          <a:ln w="50800" cmpd="thickThin">
            <a:solidFill>
              <a:schemeClr val="tx1"/>
            </a:solidFill>
          </a:ln>
        </p:spPr>
      </p:pic>
      <p:pic>
        <p:nvPicPr>
          <p:cNvPr id="16" name="Picture 15" descr="http://upload.wikimedia.org/wikipedia/commons/1/16/Redsvc.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927115" y="6020464"/>
            <a:ext cx="818532" cy="217342"/>
          </a:xfrm>
          <a:prstGeom prst="rect">
            <a:avLst/>
          </a:prstGeom>
          <a:noFill/>
          <a:ln w="50800" cmpd="thickThin">
            <a:solidFill>
              <a:schemeClr val="tx1"/>
            </a:solidFill>
          </a:ln>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051" y="4500441"/>
            <a:ext cx="292904" cy="26260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1733" y="5251633"/>
            <a:ext cx="292904" cy="26260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0614" y="5237062"/>
            <a:ext cx="292904" cy="262604"/>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9929" y="5996611"/>
            <a:ext cx="292904" cy="262604"/>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2743" y="5989886"/>
            <a:ext cx="292904" cy="262604"/>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0770" y="6004561"/>
            <a:ext cx="300411" cy="269333"/>
          </a:xfrm>
          <a:prstGeom prst="rect">
            <a:avLst/>
          </a:prstGeom>
        </p:spPr>
      </p:pic>
    </p:spTree>
    <p:extLst>
      <p:ext uri="{BB962C8B-B14F-4D97-AF65-F5344CB8AC3E}">
        <p14:creationId xmlns:p14="http://schemas.microsoft.com/office/powerpoint/2010/main" val="161670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40038" y="1613109"/>
            <a:ext cx="8229600" cy="584776"/>
          </a:xfrm>
          <a:prstGeom prst="rect">
            <a:avLst/>
          </a:prstGeom>
          <a:noFill/>
        </p:spPr>
        <p:txBody>
          <a:bodyPr wrap="square" rtlCol="0">
            <a:spAutoFit/>
          </a:bodyPr>
          <a:lstStyle/>
          <a:p>
            <a:pPr algn="ctr"/>
            <a:r>
              <a:rPr lang="en-US" sz="3200" i="1" dirty="0" smtClean="0">
                <a:solidFill>
                  <a:srgbClr val="0000FF"/>
                </a:solidFill>
                <a:latin typeface="Arial Narrow"/>
                <a:cs typeface="Arial Narrow"/>
              </a:rPr>
              <a:t>Red Service Ribbon (Cont)</a:t>
            </a:r>
            <a:endParaRPr lang="en-US" sz="3200" dirty="0">
              <a:solidFill>
                <a:srgbClr val="0000FF"/>
              </a:solidFill>
              <a:effectLst/>
              <a:latin typeface="Arial Narrow"/>
              <a:cs typeface="Arial Narrow"/>
            </a:endParaRPr>
          </a:p>
        </p:txBody>
      </p:sp>
      <p:sp>
        <p:nvSpPr>
          <p:cNvPr id="3" name="Rectangle 2"/>
          <p:cNvSpPr/>
          <p:nvPr/>
        </p:nvSpPr>
        <p:spPr>
          <a:xfrm>
            <a:off x="457199" y="2551837"/>
            <a:ext cx="8115099" cy="1938992"/>
          </a:xfrm>
          <a:prstGeom prst="rect">
            <a:avLst/>
          </a:prstGeom>
        </p:spPr>
        <p:txBody>
          <a:bodyPr wrap="square">
            <a:spAutoFit/>
          </a:bodyPr>
          <a:lstStyle/>
          <a:p>
            <a:pPr lvl="0" algn="just"/>
            <a:r>
              <a:rPr lang="en-US" sz="2400" b="1" dirty="0">
                <a:latin typeface="Arial Narrow"/>
                <a:cs typeface="Arial Narrow"/>
              </a:rPr>
              <a:t>Longevity Devices:</a:t>
            </a:r>
            <a:r>
              <a:rPr lang="en-US" sz="2400" dirty="0">
                <a:latin typeface="Arial Narrow"/>
                <a:cs typeface="Arial Narrow"/>
              </a:rPr>
              <a:t> A metal number, denoting years of service, awarded at the end of 20 </a:t>
            </a:r>
            <a:r>
              <a:rPr lang="en-US" sz="2400" dirty="0" smtClean="0">
                <a:latin typeface="Arial Narrow"/>
                <a:cs typeface="Arial Narrow"/>
              </a:rPr>
              <a:t>years and </a:t>
            </a:r>
            <a:r>
              <a:rPr lang="en-US" sz="2400" dirty="0">
                <a:latin typeface="Arial Narrow"/>
                <a:cs typeface="Arial Narrow"/>
              </a:rPr>
              <a:t>in increments of 5 years </a:t>
            </a:r>
            <a:r>
              <a:rPr lang="en-US" sz="2400" dirty="0" smtClean="0">
                <a:latin typeface="Arial Narrow"/>
                <a:cs typeface="Arial Narrow"/>
              </a:rPr>
              <a:t>thereafter.</a:t>
            </a:r>
          </a:p>
          <a:p>
            <a:pPr lvl="0" algn="just"/>
            <a:endParaRPr lang="en-US" sz="2400" dirty="0" smtClean="0">
              <a:latin typeface="Arial Narrow"/>
              <a:cs typeface="Arial Narrow"/>
            </a:endParaRPr>
          </a:p>
          <a:p>
            <a:pPr marL="342900" lvl="0" indent="-342900" algn="just">
              <a:buFont typeface="Arial"/>
              <a:buChar char="•"/>
            </a:pPr>
            <a:r>
              <a:rPr lang="en-US" sz="2400" dirty="0" smtClean="0">
                <a:latin typeface="Arial Narrow"/>
                <a:cs typeface="Arial Narrow"/>
              </a:rPr>
              <a:t>The </a:t>
            </a:r>
            <a:r>
              <a:rPr lang="en-US" sz="2400" dirty="0">
                <a:latin typeface="Arial Narrow"/>
                <a:cs typeface="Arial Narrow"/>
              </a:rPr>
              <a:t>longevity device is worn centered on the red service ribbon and the bronze clasps are no longer worn.</a:t>
            </a:r>
          </a:p>
        </p:txBody>
      </p:sp>
    </p:spTree>
    <p:extLst>
      <p:ext uri="{BB962C8B-B14F-4D97-AF65-F5344CB8AC3E}">
        <p14:creationId xmlns:p14="http://schemas.microsoft.com/office/powerpoint/2010/main" val="4179410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461282" y="1598468"/>
            <a:ext cx="4149810" cy="584776"/>
          </a:xfrm>
          <a:prstGeom prst="rect">
            <a:avLst/>
          </a:prstGeom>
        </p:spPr>
        <p:txBody>
          <a:bodyPr wrap="none">
            <a:spAutoFit/>
          </a:bodyPr>
          <a:lstStyle/>
          <a:p>
            <a:r>
              <a:rPr lang="en-US" sz="3200" i="1" dirty="0">
                <a:solidFill>
                  <a:srgbClr val="0000FF"/>
                </a:solidFill>
                <a:latin typeface="Arial Narrow"/>
                <a:cs typeface="Arial Narrow"/>
              </a:rPr>
              <a:t>Community Service Award</a:t>
            </a:r>
            <a:endParaRPr lang="en-US" sz="3200" dirty="0">
              <a:solidFill>
                <a:srgbClr val="0000FF"/>
              </a:solidFill>
              <a:effectLst/>
              <a:latin typeface="Arial Narrow"/>
              <a:cs typeface="Arial Narrow"/>
            </a:endParaRPr>
          </a:p>
        </p:txBody>
      </p:sp>
      <p:pic>
        <p:nvPicPr>
          <p:cNvPr id="7" name="Picture 6" descr="http://upload.wikimedia.org/wikipedia/commons/3/3a/Ccs.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994684" y="2367688"/>
            <a:ext cx="948690" cy="286385"/>
          </a:xfrm>
          <a:prstGeom prst="rect">
            <a:avLst/>
          </a:prstGeom>
          <a:noFill/>
          <a:ln w="50800" cmpd="thickThin">
            <a:solidFill>
              <a:schemeClr val="tx1"/>
            </a:solidFill>
          </a:ln>
        </p:spPr>
      </p:pic>
      <p:sp>
        <p:nvSpPr>
          <p:cNvPr id="4" name="Rectangle 3"/>
          <p:cNvSpPr/>
          <p:nvPr/>
        </p:nvSpPr>
        <p:spPr>
          <a:xfrm>
            <a:off x="3758517" y="2689284"/>
            <a:ext cx="1461101" cy="253916"/>
          </a:xfrm>
          <a:prstGeom prst="rect">
            <a:avLst/>
          </a:prstGeom>
        </p:spPr>
        <p:txBody>
          <a:bodyPr wrap="none">
            <a:spAutoFit/>
          </a:bodyPr>
          <a:lstStyle/>
          <a:p>
            <a:r>
              <a:rPr lang="en-US" sz="1050" dirty="0">
                <a:latin typeface="Arial Narrow"/>
                <a:cs typeface="Arial Narrow"/>
              </a:rPr>
              <a:t>Community service ribbon</a:t>
            </a:r>
            <a:endParaRPr lang="en-US" sz="1050" dirty="0">
              <a:effectLst/>
              <a:latin typeface="Arial Narrow"/>
              <a:cs typeface="Arial Narrow"/>
            </a:endParaRPr>
          </a:p>
        </p:txBody>
      </p:sp>
      <p:sp>
        <p:nvSpPr>
          <p:cNvPr id="5" name="Rectangle 4"/>
          <p:cNvSpPr/>
          <p:nvPr/>
        </p:nvSpPr>
        <p:spPr>
          <a:xfrm>
            <a:off x="457200" y="3097575"/>
            <a:ext cx="8203172" cy="2616101"/>
          </a:xfrm>
          <a:prstGeom prst="rect">
            <a:avLst/>
          </a:prstGeom>
        </p:spPr>
        <p:txBody>
          <a:bodyPr wrap="square">
            <a:spAutoFit/>
          </a:bodyPr>
          <a:lstStyle/>
          <a:p>
            <a:pPr>
              <a:spcAft>
                <a:spcPts val="1200"/>
              </a:spcAft>
            </a:pPr>
            <a:r>
              <a:rPr lang="en-US" sz="2400" dirty="0">
                <a:latin typeface="Arial Narrow"/>
                <a:cs typeface="Arial Narrow"/>
              </a:rPr>
              <a:t>The Community Service Ribbon is awarded to senior members and cadets who complete 60 hours of community service. </a:t>
            </a:r>
          </a:p>
          <a:p>
            <a:pPr marL="342900" lvl="0" indent="-342900">
              <a:spcAft>
                <a:spcPts val="1200"/>
              </a:spcAft>
              <a:buFont typeface="Arial"/>
              <a:buChar char="•"/>
            </a:pPr>
            <a:r>
              <a:rPr lang="en-US" sz="2400" dirty="0">
                <a:latin typeface="Arial Narrow"/>
                <a:cs typeface="Arial Narrow"/>
              </a:rPr>
              <a:t>The community service is done outside of Civil Air Patrol, and is verified by somebody other than the member. </a:t>
            </a:r>
          </a:p>
          <a:p>
            <a:pPr marL="342900" lvl="0" indent="-342900">
              <a:buFont typeface="Arial"/>
              <a:buChar char="•"/>
            </a:pPr>
            <a:r>
              <a:rPr lang="en-US" sz="2400" dirty="0">
                <a:latin typeface="Arial Narrow"/>
                <a:cs typeface="Arial Narrow"/>
              </a:rPr>
              <a:t>Civil Air Patrol headquarters has now authorized the wear of a bronze device for every additional 60 hours of community service.</a:t>
            </a:r>
          </a:p>
        </p:txBody>
      </p:sp>
    </p:spTree>
    <p:extLst>
      <p:ext uri="{BB962C8B-B14F-4D97-AF65-F5344CB8AC3E}">
        <p14:creationId xmlns:p14="http://schemas.microsoft.com/office/powerpoint/2010/main" val="995010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129459" y="1613501"/>
            <a:ext cx="4842307" cy="584776"/>
          </a:xfrm>
          <a:prstGeom prst="rect">
            <a:avLst/>
          </a:prstGeom>
        </p:spPr>
        <p:txBody>
          <a:bodyPr wrap="none">
            <a:spAutoFit/>
          </a:bodyPr>
          <a:lstStyle/>
          <a:p>
            <a:r>
              <a:rPr lang="en-US" sz="3200" i="1" dirty="0">
                <a:solidFill>
                  <a:srgbClr val="0000FF"/>
                </a:solidFill>
                <a:latin typeface="Arial Narrow"/>
                <a:cs typeface="Arial Narrow"/>
              </a:rPr>
              <a:t>Cadet Advisory Council Ribbon</a:t>
            </a:r>
            <a:endParaRPr lang="en-US" sz="3200" dirty="0">
              <a:solidFill>
                <a:srgbClr val="0000FF"/>
              </a:solidFill>
              <a:effectLst/>
              <a:latin typeface="Arial Narrow"/>
              <a:cs typeface="Arial Narrow"/>
            </a:endParaRPr>
          </a:p>
        </p:txBody>
      </p:sp>
      <p:pic>
        <p:nvPicPr>
          <p:cNvPr id="7" name="Picture 6" descr="http://upload.wikimedia.org/wikipedia/commons/5/5f/Cac.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81883"/>
            <a:ext cx="948690" cy="286385"/>
          </a:xfrm>
          <a:prstGeom prst="rect">
            <a:avLst/>
          </a:prstGeom>
          <a:noFill/>
          <a:ln w="50800" cmpd="thickThin">
            <a:solidFill>
              <a:schemeClr val="tx1"/>
            </a:solidFill>
          </a:ln>
        </p:spPr>
      </p:pic>
      <p:sp>
        <p:nvSpPr>
          <p:cNvPr id="4" name="Rectangle 3"/>
          <p:cNvSpPr/>
          <p:nvPr/>
        </p:nvSpPr>
        <p:spPr>
          <a:xfrm>
            <a:off x="449026" y="2736184"/>
            <a:ext cx="8203172" cy="3647152"/>
          </a:xfrm>
          <a:prstGeom prst="rect">
            <a:avLst/>
          </a:prstGeom>
        </p:spPr>
        <p:txBody>
          <a:bodyPr wrap="square">
            <a:spAutoFit/>
          </a:bodyPr>
          <a:lstStyle/>
          <a:p>
            <a:pPr algn="just">
              <a:spcAft>
                <a:spcPts val="1200"/>
              </a:spcAft>
            </a:pPr>
            <a:r>
              <a:rPr lang="en-US" sz="2400" dirty="0">
                <a:latin typeface="Arial Narrow"/>
                <a:cs typeface="Arial Narrow"/>
              </a:rPr>
              <a:t>The Cadet Advisory Council Ribbon is awarded to the primary members of an advisory council. </a:t>
            </a:r>
            <a:endParaRPr lang="en-US" sz="2400" dirty="0" smtClean="0">
              <a:latin typeface="Arial Narrow"/>
              <a:cs typeface="Arial Narrow"/>
            </a:endParaRPr>
          </a:p>
          <a:p>
            <a:pPr marL="800100" lvl="1" indent="-342900" algn="just">
              <a:spcAft>
                <a:spcPts val="600"/>
              </a:spcAft>
              <a:buFont typeface="Arial"/>
              <a:buChar char="•"/>
            </a:pPr>
            <a:r>
              <a:rPr lang="en-US" sz="2400" dirty="0" smtClean="0">
                <a:latin typeface="Arial Narrow"/>
                <a:cs typeface="Arial Narrow"/>
              </a:rPr>
              <a:t>A </a:t>
            </a:r>
            <a:r>
              <a:rPr lang="en-US" sz="2400" dirty="0">
                <a:latin typeface="Arial Narrow"/>
                <a:cs typeface="Arial Narrow"/>
              </a:rPr>
              <a:t>shoulder cord is worn while that member is the primary representative, while the ribbon continues to be worn even after the cadet is no longer on the CAC. </a:t>
            </a:r>
            <a:endParaRPr lang="en-US" sz="2400" dirty="0" smtClean="0">
              <a:latin typeface="Arial Narrow"/>
              <a:cs typeface="Arial Narrow"/>
            </a:endParaRPr>
          </a:p>
          <a:p>
            <a:pPr marL="800100" lvl="1" indent="-342900" algn="just">
              <a:buFont typeface="Arial"/>
              <a:buChar char="•"/>
            </a:pPr>
            <a:r>
              <a:rPr lang="en-US" sz="2400" dirty="0" smtClean="0">
                <a:latin typeface="Arial Narrow"/>
                <a:cs typeface="Arial Narrow"/>
              </a:rPr>
              <a:t>The </a:t>
            </a:r>
            <a:r>
              <a:rPr lang="en-US" sz="2400" dirty="0">
                <a:latin typeface="Arial Narrow"/>
                <a:cs typeface="Arial Narrow"/>
              </a:rPr>
              <a:t>wear policy for the Cadet Advisory Council Ribbon was changed in 2007 to allow senior members who earned this ribbon as a cadet to continue wearing the ribbon with the appropriate clasp.</a:t>
            </a:r>
            <a:endParaRPr lang="en-US" sz="2400" dirty="0">
              <a:effectLst/>
              <a:latin typeface="Arial Narrow"/>
              <a:cs typeface="Arial Narrow"/>
            </a:endParaRPr>
          </a:p>
        </p:txBody>
      </p:sp>
    </p:spTree>
    <p:extLst>
      <p:ext uri="{BB962C8B-B14F-4D97-AF65-F5344CB8AC3E}">
        <p14:creationId xmlns:p14="http://schemas.microsoft.com/office/powerpoint/2010/main" val="3230772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1670124" y="1578045"/>
            <a:ext cx="5863020" cy="584776"/>
          </a:xfrm>
          <a:prstGeom prst="rect">
            <a:avLst/>
          </a:prstGeom>
        </p:spPr>
        <p:txBody>
          <a:bodyPr wrap="none">
            <a:spAutoFit/>
          </a:bodyPr>
          <a:lstStyle/>
          <a:p>
            <a:r>
              <a:rPr lang="en-US" sz="3200" i="1" dirty="0" smtClean="0">
                <a:solidFill>
                  <a:srgbClr val="0000FF"/>
                </a:solidFill>
                <a:latin typeface="Arial Narrow"/>
                <a:cs typeface="Arial Narrow"/>
              </a:rPr>
              <a:t>Cadet Advisory Council Ribbon (Cont)</a:t>
            </a:r>
            <a:endParaRPr lang="en-US" sz="3200" dirty="0">
              <a:solidFill>
                <a:srgbClr val="0000FF"/>
              </a:solidFill>
              <a:effectLst/>
              <a:latin typeface="Arial Narrow"/>
              <a:cs typeface="Arial Narrow"/>
            </a:endParaRPr>
          </a:p>
        </p:txBody>
      </p:sp>
      <p:sp>
        <p:nvSpPr>
          <p:cNvPr id="4" name="Rectangle 3"/>
          <p:cNvSpPr/>
          <p:nvPr/>
        </p:nvSpPr>
        <p:spPr>
          <a:xfrm>
            <a:off x="592081" y="2265263"/>
            <a:ext cx="8068291" cy="4154983"/>
          </a:xfrm>
          <a:prstGeom prst="rect">
            <a:avLst/>
          </a:prstGeom>
        </p:spPr>
        <p:txBody>
          <a:bodyPr wrap="square">
            <a:spAutoFit/>
          </a:bodyPr>
          <a:lstStyle/>
          <a:p>
            <a:pPr lvl="0" algn="just"/>
            <a:r>
              <a:rPr lang="en-US" sz="2400" b="1" dirty="0">
                <a:latin typeface="Arial Narrow"/>
                <a:cs typeface="Arial Narrow"/>
              </a:rPr>
              <a:t>GROUP LEVEL:</a:t>
            </a:r>
            <a:r>
              <a:rPr lang="en-US" sz="2400" dirty="0">
                <a:latin typeface="Arial Narrow"/>
                <a:cs typeface="Arial Narrow"/>
              </a:rPr>
              <a:t> The basic ribbon with no attachments and active CAC members wear a </a:t>
            </a:r>
            <a:r>
              <a:rPr lang="en-US" sz="2400" dirty="0">
                <a:solidFill>
                  <a:srgbClr val="00B050"/>
                </a:solidFill>
                <a:latin typeface="Arial Narrow"/>
                <a:cs typeface="Arial Narrow"/>
              </a:rPr>
              <a:t>green shoulder cord</a:t>
            </a:r>
            <a:r>
              <a:rPr lang="en-US" sz="2400" dirty="0" smtClean="0">
                <a:latin typeface="Arial Narrow"/>
                <a:cs typeface="Arial Narrow"/>
              </a:rPr>
              <a:t>.  </a:t>
            </a:r>
            <a:endParaRPr lang="en-US" sz="2400" dirty="0" smtClean="0">
              <a:latin typeface="Arial Narrow"/>
              <a:cs typeface="Arial Narrow"/>
            </a:endParaRPr>
          </a:p>
          <a:p>
            <a:pPr lvl="0" algn="just"/>
            <a:endParaRPr lang="en-US" sz="2400" dirty="0" smtClean="0">
              <a:effectLst/>
              <a:latin typeface="Arial Narrow"/>
              <a:cs typeface="Arial Narrow"/>
            </a:endParaRPr>
          </a:p>
          <a:p>
            <a:pPr lvl="0" algn="just"/>
            <a:r>
              <a:rPr lang="en-US" sz="2400" b="1" dirty="0">
                <a:latin typeface="Arial Narrow"/>
                <a:cs typeface="Arial Narrow"/>
              </a:rPr>
              <a:t>WING LEVEL:</a:t>
            </a:r>
            <a:r>
              <a:rPr lang="en-US" sz="2400" dirty="0">
                <a:latin typeface="Arial Narrow"/>
                <a:cs typeface="Arial Narrow"/>
              </a:rPr>
              <a:t> The ribbon would have a bronze star attachment and active CAC members wear a </a:t>
            </a:r>
            <a:r>
              <a:rPr lang="en-US" sz="2400" dirty="0">
                <a:solidFill>
                  <a:srgbClr val="FF0000"/>
                </a:solidFill>
                <a:latin typeface="Arial Narrow"/>
                <a:cs typeface="Arial Narrow"/>
              </a:rPr>
              <a:t>red shoulder cord</a:t>
            </a:r>
            <a:r>
              <a:rPr lang="en-US" sz="2400" dirty="0" smtClean="0">
                <a:latin typeface="Arial Narrow"/>
                <a:cs typeface="Arial Narrow"/>
              </a:rPr>
              <a:t>.</a:t>
            </a:r>
          </a:p>
          <a:p>
            <a:pPr lvl="0" algn="just"/>
            <a:endParaRPr lang="en-US" sz="2400" dirty="0" smtClean="0">
              <a:effectLst/>
              <a:latin typeface="Arial Narrow"/>
              <a:cs typeface="Arial Narrow"/>
            </a:endParaRPr>
          </a:p>
          <a:p>
            <a:pPr lvl="0" algn="just"/>
            <a:r>
              <a:rPr lang="en-US" sz="2400" b="1" dirty="0">
                <a:latin typeface="Arial Narrow"/>
                <a:cs typeface="Arial Narrow"/>
              </a:rPr>
              <a:t>REGION LEVEL:</a:t>
            </a:r>
            <a:r>
              <a:rPr lang="en-US" sz="2400" dirty="0">
                <a:latin typeface="Arial Narrow"/>
                <a:cs typeface="Arial Narrow"/>
              </a:rPr>
              <a:t> The ribbon would have a silver star and active CAC members wear a </a:t>
            </a:r>
            <a:r>
              <a:rPr lang="en-US" sz="2400" dirty="0">
                <a:solidFill>
                  <a:srgbClr val="0070C0"/>
                </a:solidFill>
                <a:latin typeface="Arial Narrow"/>
                <a:cs typeface="Arial Narrow"/>
              </a:rPr>
              <a:t>blue shoulder cord</a:t>
            </a:r>
            <a:r>
              <a:rPr lang="en-US" sz="2400" dirty="0" smtClean="0">
                <a:latin typeface="Arial Narrow"/>
                <a:cs typeface="Arial Narrow"/>
              </a:rPr>
              <a:t>.</a:t>
            </a:r>
          </a:p>
          <a:p>
            <a:pPr lvl="0" algn="just"/>
            <a:endParaRPr lang="en-US" sz="2400" dirty="0" smtClean="0">
              <a:effectLst/>
              <a:latin typeface="Arial Narrow"/>
              <a:cs typeface="Arial Narrow"/>
            </a:endParaRPr>
          </a:p>
          <a:p>
            <a:pPr lvl="0" algn="just"/>
            <a:r>
              <a:rPr lang="en-US" sz="2400" b="1" dirty="0">
                <a:latin typeface="Arial Narrow"/>
                <a:cs typeface="Arial Narrow"/>
              </a:rPr>
              <a:t>NATIONAL LEVEL:</a:t>
            </a:r>
            <a:r>
              <a:rPr lang="en-US" sz="2400" dirty="0">
                <a:latin typeface="Arial Narrow"/>
                <a:cs typeface="Arial Narrow"/>
              </a:rPr>
              <a:t> The ribbon would have a gold star attached and active CAC members wear a </a:t>
            </a:r>
            <a:r>
              <a:rPr lang="en-US" sz="2400" dirty="0">
                <a:solidFill>
                  <a:srgbClr val="FFC000"/>
                </a:solidFill>
                <a:latin typeface="Arial Narrow"/>
                <a:cs typeface="Arial Narrow"/>
              </a:rPr>
              <a:t>gold shoulder cord</a:t>
            </a:r>
            <a:r>
              <a:rPr lang="en-US" sz="2400" dirty="0" smtClean="0">
                <a:latin typeface="Arial Narrow"/>
                <a:cs typeface="Arial Narrow"/>
              </a:rPr>
              <a:t>.  </a:t>
            </a:r>
            <a:endParaRPr lang="en-US" sz="2400" dirty="0">
              <a:effectLst/>
              <a:latin typeface="Arial Narrow"/>
              <a:cs typeface="Arial Narrow"/>
            </a:endParaRPr>
          </a:p>
        </p:txBody>
      </p:sp>
      <p:pic>
        <p:nvPicPr>
          <p:cNvPr id="5" name="Picture 4" descr="Green cord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750" y="2709331"/>
            <a:ext cx="624417" cy="624417"/>
          </a:xfrm>
          <a:prstGeom prst="rect">
            <a:avLst/>
          </a:prstGeom>
        </p:spPr>
      </p:pic>
      <p:pic>
        <p:nvPicPr>
          <p:cNvPr id="6" name="Picture 5" descr="Red Cords.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5416" y="3807882"/>
            <a:ext cx="687917" cy="687917"/>
          </a:xfrm>
          <a:prstGeom prst="rect">
            <a:avLst/>
          </a:prstGeom>
        </p:spPr>
      </p:pic>
      <p:pic>
        <p:nvPicPr>
          <p:cNvPr id="7" name="Picture 6" descr="Blue Cords.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8549" y="4900083"/>
            <a:ext cx="613834" cy="613834"/>
          </a:xfrm>
          <a:prstGeom prst="rect">
            <a:avLst/>
          </a:prstGeom>
        </p:spPr>
      </p:pic>
      <p:pic>
        <p:nvPicPr>
          <p:cNvPr id="8" name="Picture 7" descr="Gold Cords.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3000" y="5958415"/>
            <a:ext cx="624417" cy="624417"/>
          </a:xfrm>
          <a:prstGeom prst="rect">
            <a:avLst/>
          </a:prstGeom>
        </p:spPr>
      </p:pic>
    </p:spTree>
    <p:extLst>
      <p:ext uri="{BB962C8B-B14F-4D97-AF65-F5344CB8AC3E}">
        <p14:creationId xmlns:p14="http://schemas.microsoft.com/office/powerpoint/2010/main" val="450881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 calcmode="lin" valueType="num">
                                      <p:cBhvr>
                                        <p:cTn id="14"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386140" y="1674673"/>
            <a:ext cx="8274232" cy="2092881"/>
          </a:xfrm>
          <a:prstGeom prst="rect">
            <a:avLst/>
          </a:prstGeom>
        </p:spPr>
        <p:txBody>
          <a:bodyPr wrap="square">
            <a:spAutoFit/>
          </a:bodyPr>
          <a:lstStyle/>
          <a:p>
            <a:pPr algn="ctr"/>
            <a:r>
              <a:rPr lang="en-US" sz="3200" b="1" dirty="0">
                <a:solidFill>
                  <a:srgbClr val="FF0000"/>
                </a:solidFill>
                <a:latin typeface="Arial Rounded MT Bold"/>
                <a:cs typeface="Arial Rounded MT Bold"/>
              </a:rPr>
              <a:t>Programs Ribbons</a:t>
            </a:r>
            <a:endParaRPr lang="en-US" sz="3200" dirty="0" smtClean="0">
              <a:solidFill>
                <a:srgbClr val="FF0000"/>
              </a:solidFill>
              <a:effectLst/>
              <a:latin typeface="Arial Rounded MT Bold"/>
              <a:cs typeface="Arial Rounded MT Bold"/>
            </a:endParaRPr>
          </a:p>
          <a:p>
            <a:pPr algn="just"/>
            <a:r>
              <a:rPr lang="en-US" sz="2400" dirty="0">
                <a:latin typeface="Arial Narrow"/>
                <a:cs typeface="Arial Narrow"/>
              </a:rPr>
              <a:t>These ribbons are awarded to members for participating in or providing leadership for </a:t>
            </a:r>
            <a:r>
              <a:rPr lang="en-US" sz="2400" dirty="0">
                <a:latin typeface="Arial Narrow"/>
                <a:cs typeface="Arial Narrow"/>
                <a:hlinkClick r:id="rId4" tooltip="National Cadet Special Activities"/>
              </a:rPr>
              <a:t>National Cadet Special Activities</a:t>
            </a:r>
            <a:r>
              <a:rPr lang="en-US" sz="2400" dirty="0">
                <a:latin typeface="Arial Narrow"/>
                <a:cs typeface="Arial Narrow"/>
              </a:rPr>
              <a:t>.</a:t>
            </a:r>
            <a:endParaRPr lang="en-US" sz="2400" dirty="0" smtClean="0">
              <a:effectLst/>
              <a:latin typeface="Arial Narrow"/>
              <a:cs typeface="Arial Narrow"/>
            </a:endParaRPr>
          </a:p>
          <a:p>
            <a:r>
              <a:rPr lang="en-US" dirty="0"/>
              <a:t> </a:t>
            </a:r>
            <a:endParaRPr lang="en-US" dirty="0" smtClean="0">
              <a:effectLst/>
            </a:endParaRPr>
          </a:p>
          <a:p>
            <a:pPr algn="ctr"/>
            <a:r>
              <a:rPr lang="en-US" sz="3200" i="1" dirty="0">
                <a:solidFill>
                  <a:srgbClr val="0000FF"/>
                </a:solidFill>
                <a:latin typeface="Arial Narrow"/>
                <a:cs typeface="Arial Narrow"/>
              </a:rPr>
              <a:t>Encampment Ribbon</a:t>
            </a:r>
            <a:endParaRPr lang="en-US" sz="3200" dirty="0">
              <a:solidFill>
                <a:srgbClr val="0000FF"/>
              </a:solidFill>
              <a:effectLst/>
              <a:latin typeface="Arial Narrow"/>
              <a:cs typeface="Arial Narrow"/>
            </a:endParaRPr>
          </a:p>
        </p:txBody>
      </p:sp>
      <p:pic>
        <p:nvPicPr>
          <p:cNvPr id="7" name="Picture 6" descr="http://upload.wikimedia.org/wikipedia/commons/a/ac/Encamp.gif">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097655" y="3800667"/>
            <a:ext cx="948690" cy="286385"/>
          </a:xfrm>
          <a:prstGeom prst="rect">
            <a:avLst/>
          </a:prstGeom>
          <a:noFill/>
          <a:ln w="50800" cmpd="thickThin">
            <a:solidFill>
              <a:schemeClr val="tx1"/>
            </a:solidFill>
          </a:ln>
        </p:spPr>
      </p:pic>
      <p:sp>
        <p:nvSpPr>
          <p:cNvPr id="4" name="Rectangle 3"/>
          <p:cNvSpPr/>
          <p:nvPr/>
        </p:nvSpPr>
        <p:spPr>
          <a:xfrm>
            <a:off x="457200" y="4303478"/>
            <a:ext cx="8203172" cy="1200328"/>
          </a:xfrm>
          <a:prstGeom prst="rect">
            <a:avLst/>
          </a:prstGeom>
        </p:spPr>
        <p:txBody>
          <a:bodyPr wrap="square">
            <a:spAutoFit/>
          </a:bodyPr>
          <a:lstStyle/>
          <a:p>
            <a:pPr algn="just"/>
            <a:r>
              <a:rPr lang="en-US" sz="2400" dirty="0">
                <a:latin typeface="Arial Narrow"/>
                <a:cs typeface="Arial Narrow"/>
              </a:rPr>
              <a:t>The </a:t>
            </a:r>
            <a:r>
              <a:rPr lang="en-US" sz="2400" b="1" dirty="0">
                <a:solidFill>
                  <a:srgbClr val="3366FF"/>
                </a:solidFill>
                <a:latin typeface="Arial Narrow"/>
                <a:cs typeface="Arial Narrow"/>
              </a:rPr>
              <a:t>Encampment Ribbon</a:t>
            </a:r>
            <a:r>
              <a:rPr lang="en-US" sz="2400" dirty="0">
                <a:solidFill>
                  <a:srgbClr val="3366FF"/>
                </a:solidFill>
                <a:latin typeface="Arial Narrow"/>
                <a:cs typeface="Arial Narrow"/>
              </a:rPr>
              <a:t> </a:t>
            </a:r>
            <a:r>
              <a:rPr lang="en-US" sz="2400" dirty="0">
                <a:latin typeface="Arial Narrow"/>
                <a:cs typeface="Arial Narrow"/>
              </a:rPr>
              <a:t>is awarded to all cadets who complete a Civil Air Patrol Encampment successfully. It is also awarded to cadet staff members and officers who provide leadership for the encampment. </a:t>
            </a:r>
            <a:endParaRPr lang="en-US" sz="2400" dirty="0">
              <a:effectLst/>
              <a:latin typeface="Arial Narrow"/>
              <a:cs typeface="Arial Narrow"/>
            </a:endParaRPr>
          </a:p>
        </p:txBody>
      </p:sp>
    </p:spTree>
    <p:extLst>
      <p:ext uri="{BB962C8B-B14F-4D97-AF65-F5344CB8AC3E}">
        <p14:creationId xmlns:p14="http://schemas.microsoft.com/office/powerpoint/2010/main" val="23056243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dirty="0"/>
          </a:p>
        </p:txBody>
      </p:sp>
      <p:sp>
        <p:nvSpPr>
          <p:cNvPr id="3" name="Rectangle 2"/>
          <p:cNvSpPr/>
          <p:nvPr/>
        </p:nvSpPr>
        <p:spPr>
          <a:xfrm>
            <a:off x="505896" y="1981156"/>
            <a:ext cx="8132207" cy="3785652"/>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The authority to award decorations is vested in the NEC. The leader of the promotion and awards team of the NEC is authorized to approve all decorations in the name of the Committee</a:t>
            </a:r>
            <a:r>
              <a:rPr lang="en-US" sz="2400" dirty="0" smtClean="0">
                <a:latin typeface="Arial Narrow"/>
                <a:cs typeface="Arial Narrow"/>
              </a:rPr>
              <a:t>.</a:t>
            </a: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The Silver Medal of Valor, the Bronze Medal of Valor, and the Distinguished Service Medal are exceptions to this and must be approved by the full committee.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Announcements of awarded decorations are made in personnel actions published by the CAP National Headquarters.</a:t>
            </a:r>
          </a:p>
        </p:txBody>
      </p:sp>
    </p:spTree>
    <p:extLst>
      <p:ext uri="{BB962C8B-B14F-4D97-AF65-F5344CB8AC3E}">
        <p14:creationId xmlns:p14="http://schemas.microsoft.com/office/powerpoint/2010/main" val="1974453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3000"/>
                                        <p:tgtEl>
                                          <p:spTgt spid="3">
                                            <p:txEl>
                                              <p:pRg st="2" end="2"/>
                                            </p:txEl>
                                          </p:spTgt>
                                        </p:tgtEl>
                                      </p:cBhvr>
                                    </p:animEffect>
                                    <p:anim calcmode="lin" valueType="num">
                                      <p:cBhvr>
                                        <p:cTn id="8"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3000"/>
                                        <p:tgtEl>
                                          <p:spTgt spid="3">
                                            <p:txEl>
                                              <p:pRg st="4" end="4"/>
                                            </p:txEl>
                                          </p:spTgt>
                                        </p:tgtEl>
                                      </p:cBhvr>
                                    </p:animEffect>
                                    <p:anim calcmode="lin" valueType="num">
                                      <p:cBhvr>
                                        <p:cTn id="15"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564452"/>
            <a:ext cx="8229600" cy="584776"/>
          </a:xfrm>
          <a:prstGeom prst="rect">
            <a:avLst/>
          </a:prstGeom>
          <a:noFill/>
        </p:spPr>
        <p:txBody>
          <a:bodyPr wrap="square" rtlCol="0">
            <a:spAutoFit/>
          </a:bodyPr>
          <a:lstStyle/>
          <a:p>
            <a:pPr algn="ctr"/>
            <a:r>
              <a:rPr lang="en-US" sz="3200" i="1" dirty="0" smtClean="0">
                <a:solidFill>
                  <a:srgbClr val="0000FF"/>
                </a:solidFill>
                <a:latin typeface="Arial Narrow"/>
                <a:cs typeface="Arial Narrow"/>
              </a:rPr>
              <a:t>Encampment Ribbon (Cont)</a:t>
            </a:r>
            <a:endParaRPr lang="en-US" sz="3200" dirty="0">
              <a:solidFill>
                <a:srgbClr val="0000FF"/>
              </a:solidFill>
              <a:effectLst/>
              <a:latin typeface="Arial Narrow"/>
              <a:cs typeface="Arial Narrow"/>
            </a:endParaRPr>
          </a:p>
        </p:txBody>
      </p:sp>
      <p:sp>
        <p:nvSpPr>
          <p:cNvPr id="3" name="Rectangle 2"/>
          <p:cNvSpPr/>
          <p:nvPr/>
        </p:nvSpPr>
        <p:spPr>
          <a:xfrm>
            <a:off x="457199" y="2505518"/>
            <a:ext cx="8115099" cy="3416320"/>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Multiple encampments are symbolized with bronze clasps, one per additional encampment and worn centered on the encampment ribbon. </a:t>
            </a:r>
          </a:p>
          <a:p>
            <a:pPr marL="342900" lvl="0" indent="-342900" algn="just">
              <a:buFont typeface="Arial"/>
              <a:buChar char="•"/>
            </a:pPr>
            <a:r>
              <a:rPr lang="en-US" sz="2400" dirty="0">
                <a:latin typeface="Arial Narrow"/>
                <a:cs typeface="Arial Narrow"/>
              </a:rPr>
              <a:t>Cadet encampments, usually a week in length, provide cadets with an intense look at military life. </a:t>
            </a:r>
          </a:p>
          <a:p>
            <a:pPr marL="342900" lvl="0" indent="-342900" algn="just">
              <a:buFont typeface="Arial"/>
              <a:buChar char="•"/>
            </a:pPr>
            <a:r>
              <a:rPr lang="en-US" sz="2400" dirty="0">
                <a:latin typeface="Arial Narrow"/>
                <a:cs typeface="Arial Narrow"/>
              </a:rPr>
              <a:t>Encampment attendance is a prerequisite for the Gen. Billy Mitchell Award. </a:t>
            </a:r>
          </a:p>
          <a:p>
            <a:pPr marL="342900" lvl="0" indent="-342900" algn="just">
              <a:buFont typeface="Arial"/>
              <a:buChar char="•"/>
            </a:pPr>
            <a:r>
              <a:rPr lang="en-US" sz="2400" dirty="0">
                <a:latin typeface="Arial Narrow"/>
                <a:cs typeface="Arial Narrow"/>
              </a:rPr>
              <a:t>Senior members may also be awarded the ribbon for providing leadership at CAP encampments.</a:t>
            </a:r>
          </a:p>
        </p:txBody>
      </p:sp>
    </p:spTree>
    <p:extLst>
      <p:ext uri="{BB962C8B-B14F-4D97-AF65-F5344CB8AC3E}">
        <p14:creationId xmlns:p14="http://schemas.microsoft.com/office/powerpoint/2010/main" val="710761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120718" y="1582723"/>
            <a:ext cx="4855131" cy="584776"/>
          </a:xfrm>
          <a:prstGeom prst="rect">
            <a:avLst/>
          </a:prstGeom>
        </p:spPr>
        <p:txBody>
          <a:bodyPr wrap="none">
            <a:spAutoFit/>
          </a:bodyPr>
          <a:lstStyle/>
          <a:p>
            <a:r>
              <a:rPr lang="en-US" sz="3200" i="1" dirty="0">
                <a:solidFill>
                  <a:srgbClr val="0000FF"/>
                </a:solidFill>
                <a:latin typeface="Arial Narrow"/>
                <a:cs typeface="Arial Narrow"/>
              </a:rPr>
              <a:t>Cadet Special Activities Ribbon</a:t>
            </a:r>
            <a:endParaRPr lang="en-US" sz="3200" dirty="0">
              <a:solidFill>
                <a:srgbClr val="0000FF"/>
              </a:solidFill>
              <a:effectLst/>
              <a:latin typeface="Arial Narrow"/>
              <a:cs typeface="Arial Narrow"/>
            </a:endParaRPr>
          </a:p>
        </p:txBody>
      </p:sp>
      <p:pic>
        <p:nvPicPr>
          <p:cNvPr id="7" name="Picture 6" descr="http://upload.wikimedia.org/wikipedia/commons/1/12/Csa.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20427" y="2192699"/>
            <a:ext cx="948690" cy="286385"/>
          </a:xfrm>
          <a:prstGeom prst="rect">
            <a:avLst/>
          </a:prstGeom>
          <a:noFill/>
          <a:ln w="50800" cmpd="thickThin">
            <a:solidFill>
              <a:schemeClr val="tx1"/>
            </a:solidFill>
          </a:ln>
        </p:spPr>
      </p:pic>
      <p:sp>
        <p:nvSpPr>
          <p:cNvPr id="4" name="Rectangle 3"/>
          <p:cNvSpPr/>
          <p:nvPr/>
        </p:nvSpPr>
        <p:spPr>
          <a:xfrm>
            <a:off x="557757" y="2797256"/>
            <a:ext cx="8102615" cy="3277820"/>
          </a:xfrm>
          <a:prstGeom prst="rect">
            <a:avLst/>
          </a:prstGeom>
        </p:spPr>
        <p:txBody>
          <a:bodyPr wrap="square">
            <a:spAutoFit/>
          </a:bodyPr>
          <a:lstStyle/>
          <a:p>
            <a:pPr marL="342900" indent="-342900">
              <a:spcAft>
                <a:spcPts val="600"/>
              </a:spcAft>
              <a:buFont typeface="Arial"/>
              <a:buChar char="•"/>
            </a:pPr>
            <a:r>
              <a:rPr lang="en-US" sz="2400" dirty="0">
                <a:latin typeface="Arial Narrow"/>
                <a:cs typeface="Arial Narrow"/>
              </a:rPr>
              <a:t>Awarded to cadets and officers who participate in </a:t>
            </a:r>
            <a:r>
              <a:rPr lang="en-US" sz="2400" dirty="0">
                <a:latin typeface="Arial Narrow"/>
                <a:cs typeface="Arial Narrow"/>
                <a:hlinkClick r:id="rId6" tooltip="National Cadet Special Activities"/>
              </a:rPr>
              <a:t>National Cadet Special Activities</a:t>
            </a:r>
            <a:r>
              <a:rPr lang="en-US" sz="2400" dirty="0">
                <a:latin typeface="Arial Narrow"/>
                <a:cs typeface="Arial Narrow"/>
              </a:rPr>
              <a:t>. </a:t>
            </a:r>
            <a:endParaRPr lang="en-US" sz="2400" dirty="0" smtClean="0">
              <a:latin typeface="Arial Narrow"/>
              <a:cs typeface="Arial Narrow"/>
            </a:endParaRPr>
          </a:p>
          <a:p>
            <a:pPr marL="342900" indent="-342900">
              <a:spcAft>
                <a:spcPts val="600"/>
              </a:spcAft>
              <a:buFont typeface="Arial"/>
              <a:buChar char="•"/>
            </a:pPr>
            <a:r>
              <a:rPr lang="en-US" sz="2400" dirty="0" smtClean="0">
                <a:latin typeface="Arial Narrow"/>
                <a:cs typeface="Arial Narrow"/>
              </a:rPr>
              <a:t>Officer </a:t>
            </a:r>
            <a:r>
              <a:rPr lang="en-US" sz="2400" dirty="0">
                <a:latin typeface="Arial Narrow"/>
                <a:cs typeface="Arial Narrow"/>
              </a:rPr>
              <a:t>participants must be identified by the Civil Air Patrol project officer and approved by the member’s region commander. </a:t>
            </a:r>
          </a:p>
          <a:p>
            <a:pPr marL="342900" lvl="0" indent="-342900">
              <a:spcAft>
                <a:spcPts val="600"/>
              </a:spcAft>
              <a:buFont typeface="Arial"/>
              <a:buChar char="•"/>
            </a:pPr>
            <a:r>
              <a:rPr lang="en-US" sz="2400" dirty="0">
                <a:latin typeface="Arial Narrow"/>
                <a:cs typeface="Arial Narrow"/>
              </a:rPr>
              <a:t>Each subsequent activity is represented by a bronze </a:t>
            </a:r>
            <a:r>
              <a:rPr lang="en-US" sz="2400" dirty="0" smtClean="0">
                <a:latin typeface="Arial Narrow"/>
                <a:cs typeface="Arial Narrow"/>
              </a:rPr>
              <a:t>star       </a:t>
            </a:r>
            <a:r>
              <a:rPr lang="en-US" sz="2400" dirty="0">
                <a:latin typeface="Arial Narrow"/>
                <a:cs typeface="Arial Narrow"/>
              </a:rPr>
              <a:t>affixed to the basic ribbon. </a:t>
            </a:r>
          </a:p>
          <a:p>
            <a:pPr marL="342900" lvl="0" indent="-342900">
              <a:buFont typeface="Arial"/>
              <a:buChar char="•"/>
            </a:pPr>
            <a:r>
              <a:rPr lang="en-US" sz="2400" dirty="0">
                <a:latin typeface="Arial Narrow"/>
                <a:cs typeface="Arial Narrow"/>
              </a:rPr>
              <a:t>Cadets earning this ribbon may continue to wear the ribbon as a Senior Member.</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4376" y="4465283"/>
            <a:ext cx="357638" cy="346102"/>
          </a:xfrm>
          <a:prstGeom prst="rect">
            <a:avLst/>
          </a:prstGeom>
        </p:spPr>
      </p:pic>
    </p:spTree>
    <p:extLst>
      <p:ext uri="{BB962C8B-B14F-4D97-AF65-F5344CB8AC3E}">
        <p14:creationId xmlns:p14="http://schemas.microsoft.com/office/powerpoint/2010/main" val="3099431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1878658" y="1583611"/>
            <a:ext cx="5483509" cy="584776"/>
          </a:xfrm>
          <a:prstGeom prst="rect">
            <a:avLst/>
          </a:prstGeom>
        </p:spPr>
        <p:txBody>
          <a:bodyPr wrap="none">
            <a:spAutoFit/>
          </a:bodyPr>
          <a:lstStyle/>
          <a:p>
            <a:r>
              <a:rPr lang="en-US" sz="3200" i="1" dirty="0">
                <a:solidFill>
                  <a:srgbClr val="0000FF"/>
                </a:solidFill>
                <a:latin typeface="Arial Narrow"/>
                <a:cs typeface="Arial Narrow"/>
              </a:rPr>
              <a:t>National Cadet Competition Ribbon</a:t>
            </a:r>
            <a:endParaRPr lang="en-US" sz="3200" dirty="0">
              <a:solidFill>
                <a:srgbClr val="0000FF"/>
              </a:solidFill>
              <a:effectLst/>
              <a:latin typeface="Arial Narrow"/>
              <a:cs typeface="Arial Narrow"/>
            </a:endParaRPr>
          </a:p>
        </p:txBody>
      </p:sp>
      <p:pic>
        <p:nvPicPr>
          <p:cNvPr id="7" name="Picture 6" descr="http://upload.wikimedia.org/wikipedia/commons/6/63/Ncc.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21763"/>
            <a:ext cx="948690" cy="286385"/>
          </a:xfrm>
          <a:prstGeom prst="rect">
            <a:avLst/>
          </a:prstGeom>
          <a:noFill/>
          <a:ln w="50800" cmpd="thickThin">
            <a:solidFill>
              <a:schemeClr val="tx1"/>
            </a:solidFill>
          </a:ln>
        </p:spPr>
      </p:pic>
      <p:sp>
        <p:nvSpPr>
          <p:cNvPr id="4" name="Rectangle 3"/>
          <p:cNvSpPr/>
          <p:nvPr/>
        </p:nvSpPr>
        <p:spPr>
          <a:xfrm>
            <a:off x="457200" y="2797257"/>
            <a:ext cx="8140842" cy="3416320"/>
          </a:xfrm>
          <a:prstGeom prst="rect">
            <a:avLst/>
          </a:prstGeom>
        </p:spPr>
        <p:txBody>
          <a:bodyPr wrap="square">
            <a:spAutoFit/>
          </a:bodyPr>
          <a:lstStyle/>
          <a:p>
            <a:pPr algn="just"/>
            <a:r>
              <a:rPr lang="en-US" sz="2400" dirty="0"/>
              <a:t>Awarded to cadets for participation as a team member in the National Cadet Competition. </a:t>
            </a:r>
          </a:p>
          <a:p>
            <a:pPr marL="342900" lvl="0" indent="-342900" algn="just">
              <a:buFont typeface="Arial"/>
              <a:buChar char="•"/>
            </a:pPr>
            <a:r>
              <a:rPr lang="en-US" sz="2400" dirty="0"/>
              <a:t>The basic ribbon will be worn by the winner of the wing competition and/or cadets selected to represent the wing at a region competition. </a:t>
            </a:r>
          </a:p>
          <a:p>
            <a:pPr marL="342900" lvl="0" indent="-342900" algn="just">
              <a:buFont typeface="Arial"/>
              <a:buChar char="•"/>
            </a:pPr>
            <a:r>
              <a:rPr lang="en-US" sz="2400" dirty="0"/>
              <a:t>A bronze star </a:t>
            </a:r>
            <a:r>
              <a:rPr lang="en-US" sz="2400" dirty="0" smtClean="0"/>
              <a:t>    will </a:t>
            </a:r>
            <a:r>
              <a:rPr lang="en-US" sz="2400" dirty="0"/>
              <a:t>be affixed for the winners of the region competition</a:t>
            </a:r>
          </a:p>
          <a:p>
            <a:pPr marL="342900" lvl="0" indent="-342900" algn="just">
              <a:buFont typeface="Arial"/>
              <a:buChar char="•"/>
            </a:pPr>
            <a:r>
              <a:rPr lang="en-US" sz="2400" dirty="0"/>
              <a:t>A silver </a:t>
            </a:r>
            <a:r>
              <a:rPr lang="en-US" sz="2400" dirty="0" smtClean="0"/>
              <a:t>star     </a:t>
            </a:r>
            <a:r>
              <a:rPr lang="en-US" sz="2400" dirty="0"/>
              <a:t>will be worn by the sweepstakes winners of the national competition. </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3971" y="4632385"/>
            <a:ext cx="398900" cy="38603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206" y="5357005"/>
            <a:ext cx="425641" cy="411911"/>
          </a:xfrm>
          <a:prstGeom prst="rect">
            <a:avLst/>
          </a:prstGeom>
        </p:spPr>
      </p:pic>
    </p:spTree>
    <p:extLst>
      <p:ext uri="{BB962C8B-B14F-4D97-AF65-F5344CB8AC3E}">
        <p14:creationId xmlns:p14="http://schemas.microsoft.com/office/powerpoint/2010/main" val="1468713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570858"/>
            <a:ext cx="8229600" cy="584776"/>
          </a:xfrm>
          <a:prstGeom prst="rect">
            <a:avLst/>
          </a:prstGeom>
          <a:noFill/>
        </p:spPr>
        <p:txBody>
          <a:bodyPr wrap="square" rtlCol="0">
            <a:spAutoFit/>
          </a:bodyPr>
          <a:lstStyle/>
          <a:p>
            <a:pPr algn="ctr"/>
            <a:r>
              <a:rPr lang="en-US" sz="3200" i="1" dirty="0" smtClean="0">
                <a:solidFill>
                  <a:srgbClr val="0000FF"/>
                </a:solidFill>
                <a:latin typeface="Arial Narrow"/>
                <a:cs typeface="Arial Narrow"/>
              </a:rPr>
              <a:t>National Cadet Competition Ribbon (Cont)</a:t>
            </a:r>
            <a:endParaRPr lang="en-US" sz="3200" dirty="0">
              <a:solidFill>
                <a:srgbClr val="0000FF"/>
              </a:solidFill>
              <a:effectLst/>
              <a:latin typeface="Arial Narrow"/>
              <a:cs typeface="Arial Narrow"/>
            </a:endParaRPr>
          </a:p>
        </p:txBody>
      </p:sp>
      <p:sp>
        <p:nvSpPr>
          <p:cNvPr id="3" name="Rectangle 2"/>
          <p:cNvSpPr/>
          <p:nvPr/>
        </p:nvSpPr>
        <p:spPr>
          <a:xfrm>
            <a:off x="457200" y="2488358"/>
            <a:ext cx="8123680" cy="3046988"/>
          </a:xfrm>
          <a:prstGeom prst="rect">
            <a:avLst/>
          </a:prstGeom>
        </p:spPr>
        <p:txBody>
          <a:bodyPr wrap="square">
            <a:spAutoFit/>
          </a:bodyPr>
          <a:lstStyle/>
          <a:p>
            <a:pPr marL="342900" lvl="0" indent="-342900" algn="just">
              <a:buFont typeface="Arial"/>
              <a:buChar char="•"/>
            </a:pPr>
            <a:r>
              <a:rPr lang="en-US" sz="2400" dirty="0"/>
              <a:t>Repetitive awards may be recognized by wearing additional stars in the appropriate competition level</a:t>
            </a:r>
            <a:r>
              <a:rPr lang="en-US" sz="2400" dirty="0" smtClean="0"/>
              <a:t>.</a:t>
            </a:r>
          </a:p>
          <a:p>
            <a:pPr lvl="0" algn="just"/>
            <a:endParaRPr lang="en-US" sz="2400" dirty="0"/>
          </a:p>
          <a:p>
            <a:pPr marL="342900" lvl="0" indent="-342900" algn="just">
              <a:buFont typeface="Arial"/>
              <a:buChar char="•"/>
            </a:pPr>
            <a:r>
              <a:rPr lang="en-US" sz="2400" dirty="0"/>
              <a:t>Officers who earned this ribbon as a cadet may continue to wear the ribbon. </a:t>
            </a:r>
            <a:endParaRPr lang="en-US" sz="2400" dirty="0" smtClean="0"/>
          </a:p>
          <a:p>
            <a:pPr lvl="0" algn="just"/>
            <a:endParaRPr lang="en-US" sz="2400" dirty="0"/>
          </a:p>
          <a:p>
            <a:pPr marL="342900" lvl="0" indent="-342900" algn="just">
              <a:buFont typeface="Arial"/>
              <a:buChar char="•"/>
            </a:pPr>
            <a:r>
              <a:rPr lang="en-US" sz="2400" dirty="0" smtClean="0"/>
              <a:t>Officers </a:t>
            </a:r>
            <a:r>
              <a:rPr lang="en-US" sz="2400" dirty="0"/>
              <a:t>who </a:t>
            </a:r>
            <a:r>
              <a:rPr lang="en-US" sz="2400" dirty="0" smtClean="0"/>
              <a:t>act </a:t>
            </a:r>
            <a:r>
              <a:rPr lang="en-US" sz="2400" dirty="0"/>
              <a:t>as official escorts to the above-mentioned championship teams </a:t>
            </a:r>
            <a:r>
              <a:rPr lang="en-US" sz="2400" dirty="0" smtClean="0"/>
              <a:t>may </a:t>
            </a:r>
            <a:r>
              <a:rPr lang="en-US" sz="2400" dirty="0"/>
              <a:t>also wear the ribbon. </a:t>
            </a:r>
          </a:p>
        </p:txBody>
      </p:sp>
    </p:spTree>
    <p:extLst>
      <p:ext uri="{BB962C8B-B14F-4D97-AF65-F5344CB8AC3E}">
        <p14:creationId xmlns:p14="http://schemas.microsoft.com/office/powerpoint/2010/main" val="727419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483628" y="1585882"/>
            <a:ext cx="8203172" cy="584776"/>
          </a:xfrm>
          <a:prstGeom prst="rect">
            <a:avLst/>
          </a:prstGeom>
        </p:spPr>
        <p:txBody>
          <a:bodyPr wrap="square">
            <a:spAutoFit/>
          </a:bodyPr>
          <a:lstStyle/>
          <a:p>
            <a:pPr algn="ctr"/>
            <a:r>
              <a:rPr lang="en-US" sz="3200" i="1" dirty="0">
                <a:solidFill>
                  <a:srgbClr val="0000FF"/>
                </a:solidFill>
                <a:latin typeface="Arial Narrow"/>
                <a:cs typeface="Arial Narrow"/>
              </a:rPr>
              <a:t>National Cadet Color Guard Competition Ribbon</a:t>
            </a:r>
            <a:endParaRPr lang="en-US" sz="3200" dirty="0">
              <a:solidFill>
                <a:srgbClr val="0000FF"/>
              </a:solidFill>
              <a:effectLst/>
              <a:latin typeface="Arial Narrow"/>
              <a:cs typeface="Arial Narrow"/>
            </a:endParaRPr>
          </a:p>
        </p:txBody>
      </p:sp>
      <p:pic>
        <p:nvPicPr>
          <p:cNvPr id="7" name="Picture 6" descr="http://upload.wikimedia.org/wikipedia/commons/f/f5/Ncgc.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968942" y="2158377"/>
            <a:ext cx="948690" cy="286385"/>
          </a:xfrm>
          <a:prstGeom prst="rect">
            <a:avLst/>
          </a:prstGeom>
          <a:noFill/>
          <a:ln w="50800" cmpd="thickThin">
            <a:solidFill>
              <a:schemeClr val="tx1"/>
            </a:solidFill>
          </a:ln>
        </p:spPr>
      </p:pic>
      <p:sp>
        <p:nvSpPr>
          <p:cNvPr id="4" name="Rectangle 3"/>
          <p:cNvSpPr/>
          <p:nvPr/>
        </p:nvSpPr>
        <p:spPr>
          <a:xfrm>
            <a:off x="457200" y="2668549"/>
            <a:ext cx="8140842" cy="3939540"/>
          </a:xfrm>
          <a:prstGeom prst="rect">
            <a:avLst/>
          </a:prstGeom>
        </p:spPr>
        <p:txBody>
          <a:bodyPr wrap="square">
            <a:spAutoFit/>
          </a:bodyPr>
          <a:lstStyle/>
          <a:p>
            <a:pPr algn="just"/>
            <a:r>
              <a:rPr lang="en-US" sz="2400" dirty="0">
                <a:latin typeface="Arial Narrow"/>
                <a:cs typeface="Arial Narrow"/>
              </a:rPr>
              <a:t>Awarded to cadets for participation as a team member in the National Color Guard Competition. </a:t>
            </a:r>
            <a:endParaRPr lang="en-US" sz="2400" dirty="0" smtClean="0">
              <a:latin typeface="Arial Narrow"/>
              <a:cs typeface="Arial Narrow"/>
            </a:endParaRPr>
          </a:p>
          <a:p>
            <a:pPr marL="342900" indent="-342900" algn="just">
              <a:buFont typeface="Arial"/>
              <a:buChar char="•"/>
            </a:pPr>
            <a:endParaRPr lang="en-US" sz="2400" dirty="0">
              <a:latin typeface="Arial Narrow"/>
              <a:cs typeface="Arial Narrow"/>
            </a:endParaRPr>
          </a:p>
          <a:p>
            <a:pPr marL="342900" lvl="0" indent="-342900" algn="just">
              <a:spcAft>
                <a:spcPts val="600"/>
              </a:spcAft>
              <a:buFont typeface="Arial"/>
              <a:buChar char="•"/>
            </a:pPr>
            <a:r>
              <a:rPr lang="en-US" sz="2400" dirty="0">
                <a:latin typeface="Arial Narrow"/>
                <a:cs typeface="Arial Narrow"/>
              </a:rPr>
              <a:t>The basic ribbon will be worn by the winner of the wing competition and/or cadets selected to represent the wing at a region competition</a:t>
            </a:r>
            <a:r>
              <a:rPr lang="en-US" sz="2400" dirty="0" smtClean="0">
                <a:latin typeface="Arial Narrow"/>
                <a:cs typeface="Arial Narrow"/>
              </a:rPr>
              <a:t>.</a:t>
            </a:r>
          </a:p>
          <a:p>
            <a:pPr marL="342900" lvl="0" indent="-342900" algn="just">
              <a:spcAft>
                <a:spcPts val="600"/>
              </a:spcAft>
              <a:buFont typeface="Arial"/>
              <a:buChar char="•"/>
            </a:pPr>
            <a:r>
              <a:rPr lang="en-US" sz="2400" dirty="0" smtClean="0">
                <a:latin typeface="Arial Narrow"/>
                <a:cs typeface="Arial Narrow"/>
              </a:rPr>
              <a:t>A </a:t>
            </a:r>
            <a:r>
              <a:rPr lang="en-US" sz="2400" dirty="0">
                <a:latin typeface="Arial Narrow"/>
                <a:cs typeface="Arial Narrow"/>
              </a:rPr>
              <a:t>bronze star </a:t>
            </a:r>
            <a:r>
              <a:rPr lang="en-US" sz="2400" dirty="0" smtClean="0">
                <a:latin typeface="Arial Narrow"/>
                <a:cs typeface="Arial Narrow"/>
              </a:rPr>
              <a:t>   will </a:t>
            </a:r>
            <a:r>
              <a:rPr lang="en-US" sz="2400" dirty="0">
                <a:latin typeface="Arial Narrow"/>
                <a:cs typeface="Arial Narrow"/>
              </a:rPr>
              <a:t>be affixed for the winners of the region </a:t>
            </a:r>
            <a:r>
              <a:rPr lang="en-US" sz="2400" dirty="0" smtClean="0">
                <a:latin typeface="Arial Narrow"/>
                <a:cs typeface="Arial Narrow"/>
              </a:rPr>
              <a:t>competition</a:t>
            </a:r>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 silver star </a:t>
            </a:r>
            <a:r>
              <a:rPr lang="en-US" sz="2400" dirty="0" smtClean="0">
                <a:latin typeface="Arial Narrow"/>
                <a:cs typeface="Arial Narrow"/>
              </a:rPr>
              <a:t>     will </a:t>
            </a:r>
            <a:r>
              <a:rPr lang="en-US" sz="2400" dirty="0">
                <a:latin typeface="Arial Narrow"/>
                <a:cs typeface="Arial Narrow"/>
              </a:rPr>
              <a:t>be worn by the sweepstakes winner of the national competition. </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9849" y="4934605"/>
            <a:ext cx="461837" cy="44693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5948" y="5381544"/>
            <a:ext cx="461837" cy="446939"/>
          </a:xfrm>
          <a:prstGeom prst="rect">
            <a:avLst/>
          </a:prstGeom>
        </p:spPr>
      </p:pic>
    </p:spTree>
    <p:extLst>
      <p:ext uri="{BB962C8B-B14F-4D97-AF65-F5344CB8AC3E}">
        <p14:creationId xmlns:p14="http://schemas.microsoft.com/office/powerpoint/2010/main" val="3864116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180197" y="1583654"/>
            <a:ext cx="8803983" cy="584776"/>
          </a:xfrm>
          <a:prstGeom prst="rect">
            <a:avLst/>
          </a:prstGeom>
          <a:noFill/>
        </p:spPr>
        <p:txBody>
          <a:bodyPr wrap="square" rtlCol="0">
            <a:spAutoFit/>
          </a:bodyPr>
          <a:lstStyle/>
          <a:p>
            <a:pPr algn="ctr"/>
            <a:r>
              <a:rPr lang="en-US" sz="3200" i="1" dirty="0" smtClean="0">
                <a:solidFill>
                  <a:srgbClr val="0000FF"/>
                </a:solidFill>
                <a:latin typeface="Arial Narrow"/>
                <a:cs typeface="Arial Narrow"/>
              </a:rPr>
              <a:t>National Cadet Color Guard Competition Ribbon (Cont)</a:t>
            </a:r>
            <a:endParaRPr lang="en-US" sz="3200" dirty="0">
              <a:solidFill>
                <a:srgbClr val="0000FF"/>
              </a:solidFill>
              <a:effectLst/>
              <a:latin typeface="Arial Narrow"/>
              <a:cs typeface="Arial Narrow"/>
            </a:endParaRPr>
          </a:p>
        </p:txBody>
      </p:sp>
      <p:sp>
        <p:nvSpPr>
          <p:cNvPr id="3" name="Rectangle 2"/>
          <p:cNvSpPr/>
          <p:nvPr/>
        </p:nvSpPr>
        <p:spPr>
          <a:xfrm>
            <a:off x="457200" y="2591324"/>
            <a:ext cx="8140842" cy="3046988"/>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Repetitive awards may be recognized by wearing additional stars in the appropriate competition level</a:t>
            </a:r>
            <a:r>
              <a:rPr lang="en-US" sz="2400" dirty="0" smtClean="0">
                <a:latin typeface="Arial Narrow"/>
                <a:cs typeface="Arial Narrow"/>
              </a:rPr>
              <a:t>.</a:t>
            </a:r>
          </a:p>
          <a:p>
            <a:pPr lvl="0" algn="just"/>
            <a:endParaRPr lang="en-US" sz="2400" dirty="0">
              <a:latin typeface="Arial Narrow"/>
              <a:cs typeface="Arial Narrow"/>
            </a:endParaRPr>
          </a:p>
          <a:p>
            <a:pPr marL="342900" lvl="0" indent="-342900" algn="just">
              <a:buFont typeface="Arial"/>
              <a:buChar char="•"/>
            </a:pPr>
            <a:r>
              <a:rPr lang="en-US" sz="2400" dirty="0" smtClean="0">
                <a:latin typeface="Arial Narrow"/>
                <a:cs typeface="Arial Narrow"/>
              </a:rPr>
              <a:t>Officers </a:t>
            </a:r>
            <a:r>
              <a:rPr lang="en-US" sz="2400" dirty="0">
                <a:latin typeface="Arial Narrow"/>
                <a:cs typeface="Arial Narrow"/>
              </a:rPr>
              <a:t>who </a:t>
            </a:r>
            <a:r>
              <a:rPr lang="en-US" sz="2400" dirty="0" smtClean="0">
                <a:latin typeface="Arial Narrow"/>
                <a:cs typeface="Arial Narrow"/>
              </a:rPr>
              <a:t>act </a:t>
            </a:r>
            <a:r>
              <a:rPr lang="en-US" sz="2400" dirty="0">
                <a:latin typeface="Arial Narrow"/>
                <a:cs typeface="Arial Narrow"/>
              </a:rPr>
              <a:t>as official escorts to the above mentioned championship teams </a:t>
            </a:r>
            <a:r>
              <a:rPr lang="en-US" sz="2400" dirty="0" smtClean="0">
                <a:latin typeface="Arial Narrow"/>
                <a:cs typeface="Arial Narrow"/>
              </a:rPr>
              <a:t>may </a:t>
            </a:r>
            <a:r>
              <a:rPr lang="en-US" sz="2400" dirty="0">
                <a:latin typeface="Arial Narrow"/>
                <a:cs typeface="Arial Narrow"/>
              </a:rPr>
              <a:t>also wear the ribbon. </a:t>
            </a:r>
            <a:endParaRPr lang="en-US" sz="2400" dirty="0" smtClean="0">
              <a:latin typeface="Arial Narrow"/>
              <a:cs typeface="Arial Narrow"/>
            </a:endParaRP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Senior Members who earned this ribbon as a cadet may continue to wear the ribbon.</a:t>
            </a:r>
          </a:p>
        </p:txBody>
      </p:sp>
    </p:spTree>
    <p:extLst>
      <p:ext uri="{BB962C8B-B14F-4D97-AF65-F5344CB8AC3E}">
        <p14:creationId xmlns:p14="http://schemas.microsoft.com/office/powerpoint/2010/main" val="3436878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1374130" y="1617404"/>
            <a:ext cx="6278598" cy="584776"/>
          </a:xfrm>
          <a:prstGeom prst="rect">
            <a:avLst/>
          </a:prstGeom>
        </p:spPr>
        <p:txBody>
          <a:bodyPr wrap="none">
            <a:spAutoFit/>
          </a:bodyPr>
          <a:lstStyle/>
          <a:p>
            <a:r>
              <a:rPr lang="en-US" sz="3200" i="1" dirty="0">
                <a:solidFill>
                  <a:srgbClr val="0000FF"/>
                </a:solidFill>
                <a:latin typeface="Arial Narrow"/>
                <a:cs typeface="Arial Narrow"/>
              </a:rPr>
              <a:t>International Air Cadet Exchange Ribbon</a:t>
            </a:r>
            <a:endParaRPr lang="en-US" sz="3200" dirty="0">
              <a:solidFill>
                <a:srgbClr val="0000FF"/>
              </a:solidFill>
              <a:effectLst/>
              <a:latin typeface="Arial Narrow"/>
              <a:cs typeface="Arial Narrow"/>
            </a:endParaRPr>
          </a:p>
        </p:txBody>
      </p:sp>
      <p:pic>
        <p:nvPicPr>
          <p:cNvPr id="7" name="Picture 6" descr="http://upload.wikimedia.org/wikipedia/commons/9/9d/Iace.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47506"/>
            <a:ext cx="948690" cy="286385"/>
          </a:xfrm>
          <a:prstGeom prst="rect">
            <a:avLst/>
          </a:prstGeom>
          <a:noFill/>
          <a:ln w="50800" cmpd="thickThin">
            <a:solidFill>
              <a:schemeClr val="tx1"/>
            </a:solidFill>
          </a:ln>
        </p:spPr>
      </p:pic>
      <p:sp>
        <p:nvSpPr>
          <p:cNvPr id="4" name="Rectangle 3"/>
          <p:cNvSpPr/>
          <p:nvPr/>
        </p:nvSpPr>
        <p:spPr>
          <a:xfrm>
            <a:off x="669309" y="2857320"/>
            <a:ext cx="7911571" cy="2677656"/>
          </a:xfrm>
          <a:prstGeom prst="rect">
            <a:avLst/>
          </a:prstGeom>
        </p:spPr>
        <p:txBody>
          <a:bodyPr wrap="square">
            <a:spAutoFit/>
          </a:bodyPr>
          <a:lstStyle/>
          <a:p>
            <a:pPr algn="just"/>
            <a:r>
              <a:rPr lang="en-US" sz="2400" dirty="0">
                <a:latin typeface="Arial Narrow"/>
                <a:cs typeface="Arial Narrow"/>
              </a:rPr>
              <a:t>Awarded to cadets and officer escorts participating in the International Air Cadet Exchange (IACE) outside the continental limits of the United States. </a:t>
            </a:r>
            <a:endParaRPr lang="en-US" sz="2400" dirty="0" smtClean="0">
              <a:latin typeface="Arial Narrow"/>
              <a:cs typeface="Arial Narrow"/>
            </a:endParaRP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IACE is a program open to Cadets 17 or older who have earned the Earhart Award (Cadet Captains and above) to visit participating foreign countries.</a:t>
            </a:r>
          </a:p>
        </p:txBody>
      </p:sp>
    </p:spTree>
    <p:extLst>
      <p:ext uri="{BB962C8B-B14F-4D97-AF65-F5344CB8AC3E}">
        <p14:creationId xmlns:p14="http://schemas.microsoft.com/office/powerpoint/2010/main" val="533248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609242" y="1656045"/>
            <a:ext cx="7937314" cy="3077766"/>
          </a:xfrm>
          <a:prstGeom prst="rect">
            <a:avLst/>
          </a:prstGeom>
        </p:spPr>
        <p:txBody>
          <a:bodyPr wrap="square">
            <a:spAutoFit/>
          </a:bodyPr>
          <a:lstStyle/>
          <a:p>
            <a:pPr algn="ctr"/>
            <a:r>
              <a:rPr lang="en-US" sz="3200" b="1" dirty="0">
                <a:solidFill>
                  <a:srgbClr val="FF0000"/>
                </a:solidFill>
                <a:latin typeface="Arial Rounded MT Bold"/>
                <a:cs typeface="Arial Rounded MT Bold"/>
              </a:rPr>
              <a:t>Cadet Achievement Awards</a:t>
            </a:r>
            <a:endParaRPr lang="en-US" sz="3200" dirty="0" smtClean="0">
              <a:solidFill>
                <a:srgbClr val="FF0000"/>
              </a:solidFill>
              <a:effectLst/>
              <a:latin typeface="Arial Rounded MT Bold"/>
              <a:cs typeface="Arial Rounded MT Bold"/>
            </a:endParaRPr>
          </a:p>
          <a:p>
            <a:pPr algn="just"/>
            <a:endParaRPr lang="en-US" sz="2400" dirty="0" smtClean="0">
              <a:latin typeface="Arial Narrow"/>
              <a:cs typeface="Arial Narrow"/>
            </a:endParaRPr>
          </a:p>
          <a:p>
            <a:pPr algn="just"/>
            <a:r>
              <a:rPr lang="en-US" sz="2400" dirty="0" smtClean="0">
                <a:latin typeface="Arial Narrow"/>
                <a:cs typeface="Arial Narrow"/>
              </a:rPr>
              <a:t>These </a:t>
            </a:r>
            <a:r>
              <a:rPr lang="en-US" sz="2400" dirty="0">
                <a:latin typeface="Arial Narrow"/>
                <a:cs typeface="Arial Narrow"/>
              </a:rPr>
              <a:t>awards are given to cadets who pass their unit tests, and also accompany an advancement in grade. </a:t>
            </a:r>
          </a:p>
          <a:p>
            <a:pPr algn="just"/>
            <a:endParaRPr lang="en-US" sz="2400" dirty="0" smtClean="0">
              <a:latin typeface="Arial Narrow"/>
              <a:cs typeface="Arial Narrow"/>
            </a:endParaRPr>
          </a:p>
          <a:p>
            <a:pPr marL="342900" indent="-342900" algn="just">
              <a:buFont typeface="Arial"/>
              <a:buChar char="•"/>
            </a:pPr>
            <a:r>
              <a:rPr lang="en-US" sz="2400" dirty="0" smtClean="0">
                <a:latin typeface="Arial Narrow"/>
                <a:cs typeface="Arial Narrow"/>
              </a:rPr>
              <a:t>Cadets </a:t>
            </a:r>
            <a:r>
              <a:rPr lang="en-US" sz="2400" dirty="0">
                <a:latin typeface="Arial Narrow"/>
                <a:cs typeface="Arial Narrow"/>
              </a:rPr>
              <a:t>who become Senior Members may wear only their highest ranking cadet achievement ribbon on their senior member uniform.</a:t>
            </a:r>
            <a:endParaRPr lang="en-US" sz="2400" dirty="0" smtClean="0">
              <a:effectLst/>
              <a:latin typeface="Arial Narrow"/>
              <a:cs typeface="Arial Narrow"/>
            </a:endParaRPr>
          </a:p>
          <a:p>
            <a:r>
              <a:rPr lang="en-US" dirty="0"/>
              <a:t> </a:t>
            </a:r>
            <a:endParaRPr lang="en-US" dirty="0" smtClean="0">
              <a:effectLst/>
            </a:endParaRPr>
          </a:p>
        </p:txBody>
      </p:sp>
    </p:spTree>
    <p:extLst>
      <p:ext uri="{BB962C8B-B14F-4D97-AF65-F5344CB8AC3E}">
        <p14:creationId xmlns:p14="http://schemas.microsoft.com/office/powerpoint/2010/main" val="3862446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636604"/>
            <a:ext cx="8229600" cy="584776"/>
          </a:xfrm>
          <a:prstGeom prst="rect">
            <a:avLst/>
          </a:prstGeom>
          <a:noFill/>
        </p:spPr>
        <p:txBody>
          <a:bodyPr wrap="square" rtlCol="0">
            <a:spAutoFit/>
          </a:bodyPr>
          <a:lstStyle/>
          <a:p>
            <a:pPr algn="ctr"/>
            <a:r>
              <a:rPr lang="en-US" sz="3200" i="1" dirty="0" smtClean="0">
                <a:solidFill>
                  <a:srgbClr val="008000"/>
                </a:solidFill>
                <a:latin typeface="Arial Narrow"/>
                <a:cs typeface="Arial Narrow"/>
              </a:rPr>
              <a:t>General Carl A. Spaatz Award</a:t>
            </a:r>
            <a:endParaRPr lang="en-US" sz="3200" dirty="0">
              <a:solidFill>
                <a:srgbClr val="008000"/>
              </a:solidFill>
              <a:effectLst/>
              <a:latin typeface="Arial Narrow"/>
              <a:cs typeface="Arial Narrow"/>
            </a:endParaRPr>
          </a:p>
        </p:txBody>
      </p:sp>
      <p:pic>
        <p:nvPicPr>
          <p:cNvPr id="6" name="Picture 5" descr="http://upload.wikimedia.org/wikipedia/commons/6/61/Spaatz.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401964"/>
            <a:ext cx="948690" cy="286385"/>
          </a:xfrm>
          <a:prstGeom prst="rect">
            <a:avLst/>
          </a:prstGeom>
          <a:noFill/>
          <a:ln w="50800" cmpd="thickThin">
            <a:solidFill>
              <a:schemeClr val="tx1"/>
            </a:solidFill>
          </a:ln>
        </p:spPr>
      </p:pic>
      <p:sp>
        <p:nvSpPr>
          <p:cNvPr id="3" name="Rectangle 2"/>
          <p:cNvSpPr/>
          <p:nvPr/>
        </p:nvSpPr>
        <p:spPr>
          <a:xfrm>
            <a:off x="3874358" y="2806726"/>
            <a:ext cx="1377225" cy="276999"/>
          </a:xfrm>
          <a:prstGeom prst="rect">
            <a:avLst/>
          </a:prstGeom>
        </p:spPr>
        <p:txBody>
          <a:bodyPr wrap="none">
            <a:spAutoFit/>
          </a:bodyPr>
          <a:lstStyle/>
          <a:p>
            <a:r>
              <a:rPr lang="en-US" sz="1200" dirty="0">
                <a:latin typeface="Arial Narrow"/>
                <a:cs typeface="Arial Narrow"/>
              </a:rPr>
              <a:t>Carl A. Spaatz ribbon</a:t>
            </a:r>
            <a:endParaRPr lang="en-US" sz="1200" dirty="0">
              <a:effectLst/>
              <a:latin typeface="Arial Narrow"/>
              <a:cs typeface="Arial Narrow"/>
            </a:endParaRPr>
          </a:p>
        </p:txBody>
      </p:sp>
      <p:sp>
        <p:nvSpPr>
          <p:cNvPr id="4" name="Rectangle 3"/>
          <p:cNvSpPr/>
          <p:nvPr/>
        </p:nvSpPr>
        <p:spPr>
          <a:xfrm>
            <a:off x="457200" y="3238175"/>
            <a:ext cx="8106518" cy="2308324"/>
          </a:xfrm>
          <a:prstGeom prst="rect">
            <a:avLst/>
          </a:prstGeom>
        </p:spPr>
        <p:txBody>
          <a:bodyPr wrap="square">
            <a:spAutoFit/>
          </a:bodyPr>
          <a:lstStyle/>
          <a:p>
            <a:pPr algn="just"/>
            <a:r>
              <a:rPr lang="en-US" sz="2400" dirty="0">
                <a:latin typeface="Arial Narrow"/>
                <a:cs typeface="Arial Narrow"/>
              </a:rPr>
              <a:t>The General Carl A. Spaatz Award is the highest award in the </a:t>
            </a:r>
            <a:r>
              <a:rPr lang="en-US" sz="2400" dirty="0" smtClean="0">
                <a:solidFill>
                  <a:srgbClr val="000000"/>
                </a:solidFill>
                <a:latin typeface="Arial Narrow"/>
                <a:cs typeface="Arial Narrow"/>
              </a:rPr>
              <a:t>Civil Air Patrol Cadet</a:t>
            </a:r>
            <a:r>
              <a:rPr lang="en-US" sz="2400" dirty="0" smtClean="0">
                <a:solidFill>
                  <a:srgbClr val="0000FF"/>
                </a:solidFill>
                <a:latin typeface="Arial Narrow"/>
                <a:cs typeface="Arial Narrow"/>
              </a:rPr>
              <a:t> </a:t>
            </a:r>
            <a:r>
              <a:rPr lang="en-US" sz="2400" dirty="0">
                <a:latin typeface="Arial Narrow"/>
                <a:cs typeface="Arial Narrow"/>
              </a:rPr>
              <a:t>P</a:t>
            </a:r>
            <a:r>
              <a:rPr lang="en-US" sz="2400" dirty="0" smtClean="0">
                <a:latin typeface="Arial Narrow"/>
                <a:cs typeface="Arial Narrow"/>
              </a:rPr>
              <a:t>rogram</a:t>
            </a:r>
            <a:r>
              <a:rPr lang="en-US" sz="2400" dirty="0">
                <a:latin typeface="Arial Narrow"/>
                <a:cs typeface="Arial Narrow"/>
              </a:rPr>
              <a:t>. </a:t>
            </a:r>
            <a:endParaRPr lang="en-US" sz="2400" dirty="0" smtClean="0">
              <a:latin typeface="Arial Narrow"/>
              <a:cs typeface="Arial Narrow"/>
            </a:endParaRPr>
          </a:p>
          <a:p>
            <a:pPr algn="just"/>
            <a:endParaRPr lang="en-US" sz="2400" dirty="0" smtClean="0">
              <a:latin typeface="Arial Narrow"/>
              <a:cs typeface="Arial Narrow"/>
            </a:endParaRPr>
          </a:p>
          <a:p>
            <a:pPr marL="342900" indent="-342900" algn="just">
              <a:buFont typeface="Arial"/>
              <a:buChar char="•"/>
            </a:pPr>
            <a:r>
              <a:rPr lang="en-US" sz="2400" dirty="0" smtClean="0">
                <a:latin typeface="Arial Narrow"/>
                <a:cs typeface="Arial Narrow"/>
              </a:rPr>
              <a:t>The </a:t>
            </a:r>
            <a:r>
              <a:rPr lang="en-US" sz="2400" dirty="0">
                <a:latin typeface="Arial Narrow"/>
                <a:cs typeface="Arial Narrow"/>
              </a:rPr>
              <a:t>award honors General Carl A. Spaatz, who was the first Chief of Staff of the United States Air Force and the second National Commander of the Civil Air </a:t>
            </a:r>
            <a:r>
              <a:rPr lang="en-US" sz="2400" dirty="0" smtClean="0">
                <a:latin typeface="Arial Narrow"/>
                <a:cs typeface="Arial Narrow"/>
              </a:rPr>
              <a:t>Patro</a:t>
            </a:r>
            <a:r>
              <a:rPr lang="en-US" sz="2400" dirty="0" smtClean="0">
                <a:solidFill>
                  <a:srgbClr val="000000"/>
                </a:solidFill>
                <a:latin typeface="Arial Narrow"/>
                <a:cs typeface="Arial Narrow"/>
              </a:rPr>
              <a:t>l</a:t>
            </a:r>
            <a:r>
              <a:rPr lang="en-US" sz="2400" dirty="0">
                <a:solidFill>
                  <a:srgbClr val="000000"/>
                </a:solidFill>
                <a:latin typeface="Arial Narrow"/>
                <a:cs typeface="Arial Narrow"/>
              </a:rPr>
              <a:t>.</a:t>
            </a:r>
            <a:endParaRPr lang="en-US" sz="2400" dirty="0">
              <a:solidFill>
                <a:srgbClr val="000000"/>
              </a:solidFill>
              <a:effectLst/>
              <a:latin typeface="Arial Narrow"/>
              <a:cs typeface="Arial Narrow"/>
            </a:endParaRPr>
          </a:p>
        </p:txBody>
      </p:sp>
    </p:spTree>
    <p:extLst>
      <p:ext uri="{BB962C8B-B14F-4D97-AF65-F5344CB8AC3E}">
        <p14:creationId xmlns:p14="http://schemas.microsoft.com/office/powerpoint/2010/main" val="1618592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1730360" y="1582723"/>
            <a:ext cx="5683283" cy="584776"/>
          </a:xfrm>
          <a:prstGeom prst="rect">
            <a:avLst/>
          </a:prstGeom>
        </p:spPr>
        <p:txBody>
          <a:bodyPr wrap="none">
            <a:spAutoFit/>
          </a:bodyPr>
          <a:lstStyle/>
          <a:p>
            <a:pPr algn="ctr"/>
            <a:r>
              <a:rPr lang="en-US" sz="3200" i="1" dirty="0" smtClean="0">
                <a:solidFill>
                  <a:srgbClr val="008000"/>
                </a:solidFill>
                <a:latin typeface="Arial Narrow"/>
                <a:cs typeface="Arial Narrow"/>
              </a:rPr>
              <a:t>General Carl A. Spaatz Award (Cont)</a:t>
            </a:r>
            <a:endParaRPr lang="en-US" sz="3200" dirty="0">
              <a:solidFill>
                <a:srgbClr val="008000"/>
              </a:solidFill>
              <a:effectLst/>
              <a:latin typeface="Arial Narrow"/>
              <a:cs typeface="Arial Narrow"/>
            </a:endParaRPr>
          </a:p>
        </p:txBody>
      </p:sp>
      <p:sp>
        <p:nvSpPr>
          <p:cNvPr id="4" name="Rectangle 3"/>
          <p:cNvSpPr/>
          <p:nvPr/>
        </p:nvSpPr>
        <p:spPr>
          <a:xfrm>
            <a:off x="457200" y="2342487"/>
            <a:ext cx="8203172" cy="4154983"/>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The Spaatz Award may be awarded to cadets who "successfully complete all phases of the CAP cadet program and the General Carl A. Spaatz Award examination" consisting </a:t>
            </a:r>
            <a:r>
              <a:rPr lang="en-US" sz="2400" dirty="0" smtClean="0">
                <a:latin typeface="Arial Narrow"/>
                <a:cs typeface="Arial Narrow"/>
              </a:rPr>
              <a:t>of: </a:t>
            </a:r>
          </a:p>
          <a:p>
            <a:pPr marL="1257300" lvl="2" indent="-342900" algn="just">
              <a:buFont typeface="Courier New"/>
              <a:buChar char="o"/>
            </a:pPr>
            <a:r>
              <a:rPr lang="en-US" sz="2400" dirty="0">
                <a:latin typeface="Arial Narrow"/>
                <a:cs typeface="Arial Narrow"/>
              </a:rPr>
              <a:t>A</a:t>
            </a:r>
            <a:r>
              <a:rPr lang="en-US" sz="2400" dirty="0" smtClean="0">
                <a:latin typeface="Arial Narrow"/>
                <a:cs typeface="Arial Narrow"/>
              </a:rPr>
              <a:t> </a:t>
            </a:r>
            <a:r>
              <a:rPr lang="en-US" sz="2400" dirty="0">
                <a:latin typeface="Arial Narrow"/>
                <a:cs typeface="Arial Narrow"/>
              </a:rPr>
              <a:t>comprehensive leadership and aerospace education written </a:t>
            </a:r>
            <a:r>
              <a:rPr lang="en-US" sz="2400" dirty="0" smtClean="0">
                <a:latin typeface="Arial Narrow"/>
                <a:cs typeface="Arial Narrow"/>
              </a:rPr>
              <a:t>examination</a:t>
            </a:r>
            <a:endParaRPr lang="en-US" sz="2400" dirty="0">
              <a:latin typeface="Arial Narrow"/>
              <a:cs typeface="Arial Narrow"/>
            </a:endParaRPr>
          </a:p>
          <a:p>
            <a:pPr marL="1257300" lvl="2" indent="-342900" algn="just">
              <a:buFont typeface="Courier New"/>
              <a:buChar char="o"/>
            </a:pPr>
            <a:r>
              <a:rPr lang="en-US" sz="2400" dirty="0">
                <a:latin typeface="Arial Narrow"/>
                <a:cs typeface="Arial Narrow"/>
              </a:rPr>
              <a:t>A</a:t>
            </a:r>
            <a:r>
              <a:rPr lang="en-US" sz="2400" dirty="0" smtClean="0">
                <a:latin typeface="Arial Narrow"/>
                <a:cs typeface="Arial Narrow"/>
              </a:rPr>
              <a:t> </a:t>
            </a:r>
            <a:r>
              <a:rPr lang="en-US" sz="2400" dirty="0">
                <a:latin typeface="Arial Narrow"/>
                <a:cs typeface="Arial Narrow"/>
              </a:rPr>
              <a:t>graded essay and </a:t>
            </a:r>
            <a:endParaRPr lang="en-US" sz="2400" dirty="0" smtClean="0">
              <a:latin typeface="Arial Narrow"/>
              <a:cs typeface="Arial Narrow"/>
            </a:endParaRPr>
          </a:p>
          <a:p>
            <a:pPr marL="1257300" lvl="2" indent="-342900" algn="just">
              <a:buFont typeface="Courier New"/>
              <a:buChar char="o"/>
            </a:pPr>
            <a:r>
              <a:rPr lang="en-US" sz="2400" dirty="0">
                <a:latin typeface="Arial Narrow"/>
                <a:cs typeface="Arial Narrow"/>
              </a:rPr>
              <a:t>A</a:t>
            </a:r>
            <a:r>
              <a:rPr lang="en-US" sz="2400" dirty="0" smtClean="0">
                <a:latin typeface="Arial Narrow"/>
                <a:cs typeface="Arial Narrow"/>
              </a:rPr>
              <a:t> </a:t>
            </a:r>
            <a:r>
              <a:rPr lang="en-US" sz="2400" dirty="0">
                <a:latin typeface="Arial Narrow"/>
                <a:cs typeface="Arial Narrow"/>
              </a:rPr>
              <a:t>physical fitness test. </a:t>
            </a:r>
            <a:endParaRPr lang="en-US" sz="2400" dirty="0" smtClean="0">
              <a:latin typeface="Arial Narrow"/>
              <a:cs typeface="Arial Narrow"/>
            </a:endParaRPr>
          </a:p>
          <a:p>
            <a:pPr marL="342900" indent="-342900" algn="just">
              <a:buFont typeface="Arial"/>
              <a:buChar char="•"/>
            </a:pPr>
            <a:r>
              <a:rPr lang="en-US" sz="2400" dirty="0" smtClean="0">
                <a:latin typeface="Arial Narrow"/>
                <a:cs typeface="Arial Narrow"/>
              </a:rPr>
              <a:t>The </a:t>
            </a:r>
            <a:r>
              <a:rPr lang="en-US" sz="2400" dirty="0">
                <a:latin typeface="Arial Narrow"/>
                <a:cs typeface="Arial Narrow"/>
              </a:rPr>
              <a:t>Spaatz Award is arguably the most difficult honor to earn in the CAP cadet program.</a:t>
            </a:r>
          </a:p>
          <a:p>
            <a:pPr marL="342900" lvl="0" indent="-342900" algn="just">
              <a:buFont typeface="Arial"/>
              <a:buChar char="•"/>
            </a:pPr>
            <a:r>
              <a:rPr lang="en-US" sz="2400" dirty="0">
                <a:latin typeface="Arial Narrow"/>
                <a:cs typeface="Arial Narrow"/>
              </a:rPr>
              <a:t>Cadets earning Spaatz Award are also promoted to Cadet </a:t>
            </a:r>
            <a:r>
              <a:rPr lang="en-US" sz="2400" dirty="0" smtClean="0">
                <a:latin typeface="Arial Narrow"/>
                <a:cs typeface="Arial Narrow"/>
              </a:rPr>
              <a:t>Colonel, </a:t>
            </a:r>
            <a:r>
              <a:rPr lang="en-US" sz="2400" dirty="0">
                <a:latin typeface="Arial Narrow"/>
                <a:cs typeface="Arial Narrow"/>
              </a:rPr>
              <a:t>the highest grade obtainable in the cadet program. </a:t>
            </a:r>
          </a:p>
        </p:txBody>
      </p:sp>
    </p:spTree>
    <p:extLst>
      <p:ext uri="{BB962C8B-B14F-4D97-AF65-F5344CB8AC3E}">
        <p14:creationId xmlns:p14="http://schemas.microsoft.com/office/powerpoint/2010/main" val="2515093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4" name="TextBox 3"/>
          <p:cNvSpPr txBox="1"/>
          <p:nvPr/>
        </p:nvSpPr>
        <p:spPr>
          <a:xfrm>
            <a:off x="920043" y="1596435"/>
            <a:ext cx="7303913" cy="5093702"/>
          </a:xfrm>
          <a:prstGeom prst="rect">
            <a:avLst/>
          </a:prstGeom>
          <a:noFill/>
        </p:spPr>
        <p:txBody>
          <a:bodyPr wrap="square" rtlCol="0">
            <a:spAutoFit/>
          </a:bodyPr>
          <a:lstStyle/>
          <a:p>
            <a:pPr algn="ctr"/>
            <a:r>
              <a:rPr lang="en-US" sz="3200" i="1" dirty="0">
                <a:solidFill>
                  <a:srgbClr val="0000FF"/>
                </a:solidFill>
                <a:latin typeface="Arial Narrow"/>
                <a:cs typeface="Arial Narrow"/>
              </a:rPr>
              <a:t>HOW TO WRITE A WINNING NOMINATION</a:t>
            </a:r>
          </a:p>
          <a:p>
            <a:pPr algn="ctr"/>
            <a:endParaRPr lang="en-US" sz="1000" dirty="0">
              <a:latin typeface="Arial Narrow" pitchFamily="34" charset="0"/>
            </a:endParaRPr>
          </a:p>
          <a:p>
            <a:pPr>
              <a:spcAft>
                <a:spcPts val="1800"/>
              </a:spcAft>
            </a:pPr>
            <a:r>
              <a:rPr lang="en-US" sz="2400" i="1" dirty="0" smtClean="0">
                <a:latin typeface="Arial Narrow" pitchFamily="34" charset="0"/>
              </a:rPr>
              <a:t>Bef</a:t>
            </a:r>
            <a:r>
              <a:rPr lang="en-US" sz="2400" dirty="0" smtClean="0">
                <a:latin typeface="Arial Narrow" pitchFamily="34" charset="0"/>
              </a:rPr>
              <a:t>ore writing the actual nomination narrative, take some time to think through your nomination.  Your narrative should cover these aspects:  </a:t>
            </a:r>
          </a:p>
          <a:p>
            <a:pPr algn="ctr">
              <a:spcAft>
                <a:spcPts val="1200"/>
              </a:spcAft>
            </a:pPr>
            <a:r>
              <a:rPr lang="en-US" sz="3200" b="1" i="1" dirty="0" smtClean="0">
                <a:solidFill>
                  <a:srgbClr val="FF0000"/>
                </a:solidFill>
                <a:latin typeface="Arial Narrow" pitchFamily="34" charset="0"/>
              </a:rPr>
              <a:t>ACTIONS</a:t>
            </a:r>
          </a:p>
          <a:p>
            <a:pPr algn="ctr">
              <a:spcAft>
                <a:spcPts val="1200"/>
              </a:spcAft>
            </a:pPr>
            <a:r>
              <a:rPr lang="en-US" sz="3200" b="1" i="1" dirty="0" smtClean="0">
                <a:solidFill>
                  <a:srgbClr val="FF0000"/>
                </a:solidFill>
                <a:latin typeface="Arial Narrow" pitchFamily="34" charset="0"/>
              </a:rPr>
              <a:t>RESULTS</a:t>
            </a:r>
            <a:endParaRPr lang="en-US" sz="3200" b="1" i="1" dirty="0">
              <a:solidFill>
                <a:srgbClr val="FF0000"/>
              </a:solidFill>
              <a:latin typeface="Arial Narrow" pitchFamily="34" charset="0"/>
            </a:endParaRPr>
          </a:p>
          <a:p>
            <a:pPr algn="ctr">
              <a:spcAft>
                <a:spcPts val="1200"/>
              </a:spcAft>
            </a:pPr>
            <a:r>
              <a:rPr lang="en-US" sz="3200" b="1" i="1" dirty="0" smtClean="0">
                <a:solidFill>
                  <a:srgbClr val="FF0000"/>
                </a:solidFill>
                <a:latin typeface="Arial Narrow" pitchFamily="34" charset="0"/>
              </a:rPr>
              <a:t>IMPACT</a:t>
            </a:r>
            <a:endParaRPr lang="en-US" sz="3200" b="1" i="1" dirty="0">
              <a:solidFill>
                <a:srgbClr val="FF0000"/>
              </a:solidFill>
              <a:latin typeface="Arial Narrow" pitchFamily="34" charset="0"/>
            </a:endParaRPr>
          </a:p>
          <a:p>
            <a:pPr algn="ctr">
              <a:spcAft>
                <a:spcPts val="1200"/>
              </a:spcAft>
            </a:pPr>
            <a:r>
              <a:rPr lang="en-US" sz="3200" b="1" i="1" dirty="0" smtClean="0">
                <a:solidFill>
                  <a:srgbClr val="FF0000"/>
                </a:solidFill>
                <a:latin typeface="Arial Narrow" pitchFamily="34" charset="0"/>
              </a:rPr>
              <a:t>PUBLIC RESPONSE</a:t>
            </a:r>
            <a:endParaRPr lang="en-US" sz="2800" b="1" i="1" dirty="0">
              <a:solidFill>
                <a:srgbClr val="FF0000"/>
              </a:solidFill>
              <a:latin typeface="Arial Narrow" pitchFamily="34" charset="0"/>
            </a:endParaRPr>
          </a:p>
          <a:p>
            <a:endParaRPr lang="en-US" sz="2800" i="1" dirty="0" smtClean="0">
              <a:latin typeface="Arial Narrow" pitchFamily="34" charset="0"/>
            </a:endParaRPr>
          </a:p>
        </p:txBody>
      </p:sp>
    </p:spTree>
    <p:extLst>
      <p:ext uri="{BB962C8B-B14F-4D97-AF65-F5344CB8AC3E}">
        <p14:creationId xmlns:p14="http://schemas.microsoft.com/office/powerpoint/2010/main" val="3798814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p:cTn id="28"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603750"/>
            <a:ext cx="8229600" cy="584776"/>
          </a:xfrm>
          <a:prstGeom prst="rect">
            <a:avLst/>
          </a:prstGeom>
          <a:noFill/>
        </p:spPr>
        <p:txBody>
          <a:bodyPr wrap="square" rtlCol="0">
            <a:spAutoFit/>
          </a:bodyPr>
          <a:lstStyle/>
          <a:p>
            <a:pPr algn="ctr"/>
            <a:r>
              <a:rPr lang="en-US" sz="3200" i="1" dirty="0" smtClean="0">
                <a:solidFill>
                  <a:srgbClr val="008000"/>
                </a:solidFill>
                <a:latin typeface="Arial Narrow"/>
                <a:cs typeface="Arial Narrow"/>
              </a:rPr>
              <a:t>General Carl A. Spaatz Award (Cont)</a:t>
            </a:r>
            <a:endParaRPr lang="en-US" sz="3200" dirty="0">
              <a:solidFill>
                <a:srgbClr val="008000"/>
              </a:solidFill>
              <a:effectLst/>
              <a:latin typeface="Arial Narrow"/>
              <a:cs typeface="Arial Narrow"/>
            </a:endParaRPr>
          </a:p>
        </p:txBody>
      </p:sp>
      <p:sp>
        <p:nvSpPr>
          <p:cNvPr id="3" name="Rectangle 2"/>
          <p:cNvSpPr/>
          <p:nvPr/>
        </p:nvSpPr>
        <p:spPr>
          <a:xfrm>
            <a:off x="523434" y="2289308"/>
            <a:ext cx="8136938" cy="3416320"/>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Upon reaching the age of 21, Cadet Colonels are eligible to transfer to the Civil Air Patrol Officer program with appointment to the grade of Captain. </a:t>
            </a:r>
          </a:p>
          <a:p>
            <a:pPr marL="342900" lvl="0" indent="-342900" algn="just">
              <a:buFont typeface="Arial"/>
              <a:buChar char="•"/>
            </a:pPr>
            <a:r>
              <a:rPr lang="en-US" sz="2400" dirty="0">
                <a:latin typeface="Arial Narrow"/>
                <a:cs typeface="Arial Narrow"/>
              </a:rPr>
              <a:t>Cadet Colonels who voluntarily transfer to the Officer program between the ages of 18 and 21 receive the grade Senior Flight Officer.</a:t>
            </a:r>
          </a:p>
          <a:p>
            <a:pPr marL="342900" lvl="0" indent="-342900" algn="just">
              <a:buFont typeface="Arial"/>
              <a:buChar char="•"/>
            </a:pPr>
            <a:r>
              <a:rPr lang="en-US" sz="2400" dirty="0">
                <a:latin typeface="Arial Narrow"/>
                <a:cs typeface="Arial Narrow"/>
              </a:rPr>
              <a:t>By regulation, this award should be presented by a military or CAP general officer, governor, congressman, federal judge, or a cabinet-level official.</a:t>
            </a:r>
          </a:p>
        </p:txBody>
      </p:sp>
    </p:spTree>
    <p:extLst>
      <p:ext uri="{BB962C8B-B14F-4D97-AF65-F5344CB8AC3E}">
        <p14:creationId xmlns:p14="http://schemas.microsoft.com/office/powerpoint/2010/main" val="59859131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3" name="Rectangle 2"/>
          <p:cNvSpPr/>
          <p:nvPr/>
        </p:nvSpPr>
        <p:spPr>
          <a:xfrm>
            <a:off x="2387469" y="1418296"/>
            <a:ext cx="4369062" cy="584776"/>
          </a:xfrm>
          <a:prstGeom prst="rect">
            <a:avLst/>
          </a:prstGeom>
        </p:spPr>
        <p:txBody>
          <a:bodyPr wrap="none">
            <a:spAutoFit/>
          </a:bodyPr>
          <a:lstStyle/>
          <a:p>
            <a:pPr algn="ctr"/>
            <a:r>
              <a:rPr lang="en-US" sz="3200" i="1" dirty="0">
                <a:solidFill>
                  <a:srgbClr val="008000"/>
                </a:solidFill>
                <a:latin typeface="Arial Narrow"/>
                <a:cs typeface="Arial Narrow"/>
              </a:rPr>
              <a:t>General Ira C. Eaker Award</a:t>
            </a:r>
            <a:r>
              <a:rPr lang="en-US" sz="3200" i="1" dirty="0" smtClean="0">
                <a:solidFill>
                  <a:srgbClr val="008000"/>
                </a:solidFill>
                <a:effectLst/>
                <a:latin typeface="Arial Narrow"/>
                <a:cs typeface="Arial Narrow"/>
              </a:rPr>
              <a:t> </a:t>
            </a:r>
            <a:endParaRPr lang="en-US" sz="3200" i="1" dirty="0">
              <a:solidFill>
                <a:srgbClr val="008000"/>
              </a:solidFill>
              <a:latin typeface="Arial Narrow"/>
              <a:cs typeface="Arial Narrow"/>
            </a:endParaRPr>
          </a:p>
        </p:txBody>
      </p:sp>
      <p:pic>
        <p:nvPicPr>
          <p:cNvPr id="7" name="Picture 6" descr="http://upload.wikimedia.org/wikipedia/commons/e/e4/Eaker.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015819"/>
            <a:ext cx="948690" cy="286385"/>
          </a:xfrm>
          <a:prstGeom prst="rect">
            <a:avLst/>
          </a:prstGeom>
          <a:noFill/>
          <a:ln w="50800" cmpd="thickThin">
            <a:solidFill>
              <a:schemeClr val="tx1"/>
            </a:solidFill>
          </a:ln>
        </p:spPr>
      </p:pic>
      <p:sp>
        <p:nvSpPr>
          <p:cNvPr id="4" name="Rectangle 3"/>
          <p:cNvSpPr/>
          <p:nvPr/>
        </p:nvSpPr>
        <p:spPr>
          <a:xfrm>
            <a:off x="457200" y="2336527"/>
            <a:ext cx="8203172" cy="4487381"/>
          </a:xfrm>
          <a:prstGeom prst="rect">
            <a:avLst/>
          </a:prstGeom>
        </p:spPr>
        <p:txBody>
          <a:bodyPr wrap="square">
            <a:spAutoFit/>
          </a:bodyPr>
          <a:lstStyle/>
          <a:p>
            <a:pPr algn="just"/>
            <a:r>
              <a:rPr lang="en-US" sz="2370" dirty="0">
                <a:latin typeface="Arial Narrow"/>
                <a:cs typeface="Arial Narrow"/>
              </a:rPr>
              <a:t>The General Ira C. </a:t>
            </a:r>
            <a:r>
              <a:rPr lang="en-US" sz="2370" dirty="0" smtClean="0">
                <a:latin typeface="Arial Narrow"/>
                <a:cs typeface="Arial Narrow"/>
              </a:rPr>
              <a:t>Eaker Award </a:t>
            </a:r>
            <a:r>
              <a:rPr lang="en-US" sz="2370" dirty="0">
                <a:latin typeface="Arial Narrow"/>
                <a:cs typeface="Arial Narrow"/>
              </a:rPr>
              <a:t>is given by the Civil Air </a:t>
            </a:r>
            <a:r>
              <a:rPr lang="en-US" sz="2370" dirty="0" smtClean="0">
                <a:latin typeface="Arial Narrow"/>
                <a:cs typeface="Arial Narrow"/>
              </a:rPr>
              <a:t>Patrol</a:t>
            </a:r>
            <a:r>
              <a:rPr lang="en-US" sz="2370" dirty="0">
                <a:latin typeface="Arial Narrow"/>
                <a:cs typeface="Arial Narrow"/>
              </a:rPr>
              <a:t> </a:t>
            </a:r>
            <a:r>
              <a:rPr lang="en-US" sz="2370" dirty="0" smtClean="0">
                <a:latin typeface="Arial Narrow"/>
                <a:cs typeface="Arial Narrow"/>
              </a:rPr>
              <a:t>in </a:t>
            </a:r>
            <a:r>
              <a:rPr lang="en-US" sz="2370" dirty="0">
                <a:latin typeface="Arial Narrow"/>
                <a:cs typeface="Arial Narrow"/>
              </a:rPr>
              <a:t>honor of the former Deputy Commander U.S. Army Air Forces and aviation pioneer. </a:t>
            </a:r>
          </a:p>
          <a:p>
            <a:pPr marL="342900" lvl="0" indent="-342900" algn="just">
              <a:buFont typeface="Arial"/>
              <a:buChar char="•"/>
            </a:pPr>
            <a:r>
              <a:rPr lang="en-US" sz="2370" dirty="0">
                <a:latin typeface="Arial Narrow"/>
                <a:cs typeface="Arial Narrow"/>
              </a:rPr>
              <a:t>It is presented on behalf of CAP by CAP National Headquarters to cadets who have completed the specific requirements in the Phase IV of the cadet program. </a:t>
            </a:r>
          </a:p>
          <a:p>
            <a:pPr marL="342900" lvl="0" indent="-342900" algn="just">
              <a:buFont typeface="Arial"/>
              <a:buChar char="•"/>
            </a:pPr>
            <a:r>
              <a:rPr lang="en-US" sz="2370" dirty="0">
                <a:latin typeface="Arial Narrow"/>
                <a:cs typeface="Arial Narrow"/>
              </a:rPr>
              <a:t>The award is accompanied by promotion to the grade of Cadet Lieutenant </a:t>
            </a:r>
            <a:r>
              <a:rPr lang="en-US" sz="2370" dirty="0" smtClean="0">
                <a:latin typeface="Arial Narrow"/>
                <a:cs typeface="Arial Narrow"/>
              </a:rPr>
              <a:t>Colonel</a:t>
            </a:r>
            <a:r>
              <a:rPr lang="en-US" sz="2370" dirty="0">
                <a:latin typeface="Arial Narrow"/>
                <a:cs typeface="Arial Narrow"/>
              </a:rPr>
              <a:t>.</a:t>
            </a:r>
            <a:endParaRPr lang="en-US" sz="2370" dirty="0">
              <a:latin typeface="Arial Narrow"/>
              <a:cs typeface="Arial Narrow"/>
            </a:endParaRPr>
          </a:p>
          <a:p>
            <a:pPr marL="342900" lvl="0" indent="-342900" algn="just">
              <a:buFont typeface="Arial"/>
              <a:buChar char="•"/>
            </a:pPr>
            <a:r>
              <a:rPr lang="en-US" sz="2400" dirty="0">
                <a:latin typeface="Arial Narrow"/>
                <a:cs typeface="Arial Narrow"/>
              </a:rPr>
              <a:t>By regulation, this award should be presented by a region commander (or designee) or higher, a governor, congressman, federal judge, official appointed to a federal office, or a military officer in the rank of colonel (or the equivalent) or above.</a:t>
            </a:r>
          </a:p>
        </p:txBody>
      </p:sp>
    </p:spTree>
    <p:extLst>
      <p:ext uri="{BB962C8B-B14F-4D97-AF65-F5344CB8AC3E}">
        <p14:creationId xmlns:p14="http://schemas.microsoft.com/office/powerpoint/2010/main" val="3883175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43986" y="1633673"/>
            <a:ext cx="8229600" cy="369332"/>
          </a:xfrm>
          <a:prstGeom prst="rect">
            <a:avLst/>
          </a:prstGeom>
          <a:noFill/>
        </p:spPr>
        <p:txBody>
          <a:bodyPr wrap="square" rtlCol="0">
            <a:spAutoFit/>
          </a:bodyPr>
          <a:lstStyle/>
          <a:p>
            <a:endParaRPr lang="en-US" dirty="0"/>
          </a:p>
        </p:txBody>
      </p:sp>
      <p:sp>
        <p:nvSpPr>
          <p:cNvPr id="3" name="Rectangle 2"/>
          <p:cNvSpPr/>
          <p:nvPr/>
        </p:nvSpPr>
        <p:spPr>
          <a:xfrm>
            <a:off x="2758782" y="1622440"/>
            <a:ext cx="3457313" cy="584776"/>
          </a:xfrm>
          <a:prstGeom prst="rect">
            <a:avLst/>
          </a:prstGeom>
        </p:spPr>
        <p:txBody>
          <a:bodyPr wrap="none">
            <a:spAutoFit/>
          </a:bodyPr>
          <a:lstStyle/>
          <a:p>
            <a:r>
              <a:rPr lang="en-US" sz="3200" i="1" dirty="0">
                <a:solidFill>
                  <a:srgbClr val="008000"/>
                </a:solidFill>
                <a:latin typeface="Arial Narrow"/>
                <a:cs typeface="Arial Narrow"/>
              </a:rPr>
              <a:t>Amelia Earhart Award</a:t>
            </a:r>
            <a:endParaRPr lang="en-US" sz="3200" dirty="0">
              <a:solidFill>
                <a:srgbClr val="008000"/>
              </a:solidFill>
              <a:effectLst/>
              <a:latin typeface="Arial Narrow"/>
              <a:cs typeface="Arial Narrow"/>
            </a:endParaRPr>
          </a:p>
        </p:txBody>
      </p:sp>
      <p:pic>
        <p:nvPicPr>
          <p:cNvPr id="7" name="Picture 6" descr="http://upload.wikimedia.org/wikipedia/commons/e/e9/Earhart.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81830"/>
            <a:ext cx="948690" cy="286385"/>
          </a:xfrm>
          <a:prstGeom prst="rect">
            <a:avLst/>
          </a:prstGeom>
          <a:noFill/>
          <a:ln w="50800" cmpd="thickThin">
            <a:solidFill>
              <a:schemeClr val="tx1"/>
            </a:solidFill>
          </a:ln>
        </p:spPr>
      </p:pic>
      <p:sp>
        <p:nvSpPr>
          <p:cNvPr id="4" name="Rectangle 3"/>
          <p:cNvSpPr/>
          <p:nvPr/>
        </p:nvSpPr>
        <p:spPr>
          <a:xfrm>
            <a:off x="3866613" y="2609369"/>
            <a:ext cx="1454169" cy="276999"/>
          </a:xfrm>
          <a:prstGeom prst="rect">
            <a:avLst/>
          </a:prstGeom>
        </p:spPr>
        <p:txBody>
          <a:bodyPr wrap="none">
            <a:spAutoFit/>
          </a:bodyPr>
          <a:lstStyle/>
          <a:p>
            <a:r>
              <a:rPr lang="en-US" sz="1200" dirty="0">
                <a:latin typeface="Arial Narrow"/>
                <a:cs typeface="Arial Narrow"/>
              </a:rPr>
              <a:t>Amelia Earhart </a:t>
            </a:r>
            <a:r>
              <a:rPr lang="en-US" sz="1200" dirty="0" smtClean="0">
                <a:latin typeface="Arial Narrow"/>
                <a:cs typeface="Arial Narrow"/>
              </a:rPr>
              <a:t>Ribbon</a:t>
            </a:r>
            <a:endParaRPr lang="en-US" sz="1200" dirty="0">
              <a:effectLst/>
              <a:latin typeface="Arial Narrow"/>
              <a:cs typeface="Arial Narrow"/>
            </a:endParaRPr>
          </a:p>
        </p:txBody>
      </p:sp>
      <p:sp>
        <p:nvSpPr>
          <p:cNvPr id="5" name="Rectangle 4"/>
          <p:cNvSpPr/>
          <p:nvPr/>
        </p:nvSpPr>
        <p:spPr>
          <a:xfrm>
            <a:off x="457200" y="2857321"/>
            <a:ext cx="8203172" cy="3785652"/>
          </a:xfrm>
          <a:prstGeom prst="rect">
            <a:avLst/>
          </a:prstGeom>
        </p:spPr>
        <p:txBody>
          <a:bodyPr wrap="square">
            <a:spAutoFit/>
          </a:bodyPr>
          <a:lstStyle/>
          <a:p>
            <a:pPr algn="just"/>
            <a:r>
              <a:rPr lang="en-US" sz="2400" dirty="0">
                <a:latin typeface="Arial Narrow"/>
                <a:cs typeface="Arial Narrow"/>
              </a:rPr>
              <a:t>The Amelia Earhart Award is a cadet achievement of the Civil Air Patrol presented in honor of Amelia Earhart, pioneering aviatrix and aviation record-setter. </a:t>
            </a:r>
          </a:p>
          <a:p>
            <a:pPr marL="342900" lvl="0" indent="-342900" algn="just">
              <a:buFont typeface="Arial"/>
              <a:buChar char="•"/>
            </a:pPr>
            <a:r>
              <a:rPr lang="en-US" sz="2400" dirty="0">
                <a:latin typeface="Arial Narrow"/>
                <a:cs typeface="Arial Narrow"/>
              </a:rPr>
              <a:t>This award is presented on behalf of CAP National Headquarters to denote the successful completion of the specific requirements in Phase III of this program. </a:t>
            </a:r>
          </a:p>
          <a:p>
            <a:pPr marL="342900" lvl="0" indent="-342900" algn="just">
              <a:buFont typeface="Arial"/>
              <a:buChar char="•"/>
            </a:pPr>
            <a:r>
              <a:rPr lang="en-US" sz="2400" dirty="0">
                <a:latin typeface="Arial Narrow"/>
                <a:cs typeface="Arial Narrow"/>
              </a:rPr>
              <a:t>Cadets receiving the Earhart Award are promoted to Cadet Captain.</a:t>
            </a:r>
          </a:p>
          <a:p>
            <a:pPr marL="342900" lvl="0" indent="-342900" algn="just">
              <a:buFont typeface="Arial"/>
              <a:buChar char="•"/>
            </a:pPr>
            <a:r>
              <a:rPr lang="en-US" sz="2400" dirty="0">
                <a:latin typeface="Arial Narrow"/>
                <a:cs typeface="Arial Narrow"/>
              </a:rPr>
              <a:t>By regulation, this award should be presented by a wing commander (or designee) or higher, an official appointed to a state or federal office, or a state legislator or state judge.</a:t>
            </a:r>
          </a:p>
        </p:txBody>
      </p:sp>
    </p:spTree>
    <p:extLst>
      <p:ext uri="{BB962C8B-B14F-4D97-AF65-F5344CB8AC3E}">
        <p14:creationId xmlns:p14="http://schemas.microsoft.com/office/powerpoint/2010/main" val="2907146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dirty="0"/>
          </a:p>
        </p:txBody>
      </p:sp>
      <p:sp>
        <p:nvSpPr>
          <p:cNvPr id="3" name="Rectangle 2"/>
          <p:cNvSpPr/>
          <p:nvPr/>
        </p:nvSpPr>
        <p:spPr>
          <a:xfrm>
            <a:off x="2332947" y="1613501"/>
            <a:ext cx="4380643" cy="584776"/>
          </a:xfrm>
          <a:prstGeom prst="rect">
            <a:avLst/>
          </a:prstGeom>
        </p:spPr>
        <p:txBody>
          <a:bodyPr wrap="none">
            <a:spAutoFit/>
          </a:bodyPr>
          <a:lstStyle/>
          <a:p>
            <a:r>
              <a:rPr lang="en-US" sz="3200" i="1" dirty="0">
                <a:solidFill>
                  <a:srgbClr val="009800"/>
                </a:solidFill>
                <a:latin typeface="Arial Narrow"/>
                <a:cs typeface="Arial Narrow"/>
              </a:rPr>
              <a:t>General Billy Mitchell Award</a:t>
            </a:r>
            <a:endParaRPr lang="en-US" sz="3200" dirty="0">
              <a:solidFill>
                <a:srgbClr val="009800"/>
              </a:solidFill>
              <a:effectLst/>
              <a:latin typeface="Arial Narrow"/>
              <a:cs typeface="Arial Narrow"/>
            </a:endParaRPr>
          </a:p>
        </p:txBody>
      </p:sp>
      <p:pic>
        <p:nvPicPr>
          <p:cNvPr id="7" name="Picture 6" descr="http://upload.wikimedia.org/wikipedia/commons/2/2f/Mitchell.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81830"/>
            <a:ext cx="948690" cy="286385"/>
          </a:xfrm>
          <a:prstGeom prst="rect">
            <a:avLst/>
          </a:prstGeom>
          <a:noFill/>
          <a:ln w="50800" cmpd="thickThin">
            <a:solidFill>
              <a:schemeClr val="tx1"/>
            </a:solidFill>
          </a:ln>
        </p:spPr>
      </p:pic>
      <p:sp>
        <p:nvSpPr>
          <p:cNvPr id="4" name="Rectangle 3"/>
          <p:cNvSpPr/>
          <p:nvPr/>
        </p:nvSpPr>
        <p:spPr>
          <a:xfrm>
            <a:off x="3966378" y="2593963"/>
            <a:ext cx="1236236" cy="253916"/>
          </a:xfrm>
          <a:prstGeom prst="rect">
            <a:avLst/>
          </a:prstGeom>
        </p:spPr>
        <p:txBody>
          <a:bodyPr wrap="none">
            <a:spAutoFit/>
          </a:bodyPr>
          <a:lstStyle/>
          <a:p>
            <a:r>
              <a:rPr lang="en-US" sz="1050" b="1" dirty="0">
                <a:latin typeface="Arial Narrow"/>
                <a:cs typeface="Arial Narrow"/>
              </a:rPr>
              <a:t>Billy Mitchell ribbon</a:t>
            </a:r>
            <a:endParaRPr lang="en-US" sz="1050" dirty="0">
              <a:effectLst/>
              <a:latin typeface="Arial Narrow"/>
              <a:cs typeface="Arial Narrow"/>
            </a:endParaRPr>
          </a:p>
        </p:txBody>
      </p:sp>
      <p:sp>
        <p:nvSpPr>
          <p:cNvPr id="5" name="Rectangle 4"/>
          <p:cNvSpPr/>
          <p:nvPr/>
        </p:nvSpPr>
        <p:spPr>
          <a:xfrm>
            <a:off x="532015" y="3140478"/>
            <a:ext cx="8031703" cy="1938992"/>
          </a:xfrm>
          <a:prstGeom prst="rect">
            <a:avLst/>
          </a:prstGeom>
        </p:spPr>
        <p:txBody>
          <a:bodyPr wrap="square">
            <a:spAutoFit/>
          </a:bodyPr>
          <a:lstStyle/>
          <a:p>
            <a:pPr algn="just"/>
            <a:r>
              <a:rPr lang="en-US" sz="2400" dirty="0" smtClean="0">
                <a:latin typeface="Arial Narrow"/>
                <a:cs typeface="Arial Narrow"/>
              </a:rPr>
              <a:t>The General Billy Mitchel Award </a:t>
            </a:r>
            <a:r>
              <a:rPr lang="en-US" sz="2400" dirty="0">
                <a:latin typeface="Arial Narrow"/>
                <a:cs typeface="Arial Narrow"/>
              </a:rPr>
              <a:t>is earned by Civil Air Patrol cadets who have successfully completed the second phase of the cadet program.  The award is given in honor of Maj Gen William "Billy" Mitchell, former Deputy Chief of the Army Air Service and military aviation visionary.</a:t>
            </a:r>
          </a:p>
        </p:txBody>
      </p:sp>
    </p:spTree>
    <p:extLst>
      <p:ext uri="{BB962C8B-B14F-4D97-AF65-F5344CB8AC3E}">
        <p14:creationId xmlns:p14="http://schemas.microsoft.com/office/powerpoint/2010/main" val="381200062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592234"/>
            <a:ext cx="8229600" cy="584776"/>
          </a:xfrm>
          <a:prstGeom prst="rect">
            <a:avLst/>
          </a:prstGeom>
          <a:noFill/>
        </p:spPr>
        <p:txBody>
          <a:bodyPr wrap="square" rtlCol="0">
            <a:spAutoFit/>
          </a:bodyPr>
          <a:lstStyle/>
          <a:p>
            <a:pPr algn="ctr"/>
            <a:r>
              <a:rPr lang="en-US" sz="3200" i="1" dirty="0" smtClean="0">
                <a:solidFill>
                  <a:srgbClr val="009800"/>
                </a:solidFill>
                <a:latin typeface="Arial Narrow"/>
                <a:cs typeface="Arial Narrow"/>
              </a:rPr>
              <a:t>General Billy Mitchell Award (Cont)</a:t>
            </a:r>
            <a:endParaRPr lang="en-US" sz="3200" dirty="0">
              <a:solidFill>
                <a:srgbClr val="009800"/>
              </a:solidFill>
              <a:effectLst/>
              <a:latin typeface="Arial Narrow"/>
              <a:cs typeface="Arial Narrow"/>
            </a:endParaRPr>
          </a:p>
        </p:txBody>
      </p:sp>
      <p:sp>
        <p:nvSpPr>
          <p:cNvPr id="3" name="Rectangle 2"/>
          <p:cNvSpPr/>
          <p:nvPr/>
        </p:nvSpPr>
        <p:spPr>
          <a:xfrm>
            <a:off x="457200" y="2177010"/>
            <a:ext cx="8140842" cy="3046988"/>
          </a:xfrm>
          <a:prstGeom prst="rect">
            <a:avLst/>
          </a:prstGeom>
        </p:spPr>
        <p:txBody>
          <a:bodyPr wrap="square">
            <a:spAutoFit/>
          </a:bodyPr>
          <a:lstStyle/>
          <a:p>
            <a:pPr marL="342900" lvl="0" indent="-342900" algn="just">
              <a:buFont typeface="Arial"/>
              <a:buChar char="•"/>
            </a:pPr>
            <a:r>
              <a:rPr lang="en-US" sz="2400" dirty="0" smtClean="0">
                <a:latin typeface="Arial Narrow"/>
                <a:cs typeface="Arial Narrow"/>
              </a:rPr>
              <a:t>This award </a:t>
            </a:r>
            <a:r>
              <a:rPr lang="en-US" sz="2400" dirty="0">
                <a:latin typeface="Arial Narrow"/>
                <a:cs typeface="Arial Narrow"/>
              </a:rPr>
              <a:t>marks the end of the enlisted phase of the cadet program</a:t>
            </a:r>
          </a:p>
          <a:p>
            <a:pPr marL="342900" lvl="0" indent="-342900" algn="just">
              <a:buFont typeface="Arial"/>
              <a:buChar char="•"/>
            </a:pPr>
            <a:r>
              <a:rPr lang="en-US" sz="2400" dirty="0">
                <a:latin typeface="Arial Narrow"/>
                <a:cs typeface="Arial Narrow"/>
              </a:rPr>
              <a:t>Cadets are promoted to Cadet Second Lieutenants upon receipt and, by extension, Cadet Officers. </a:t>
            </a:r>
          </a:p>
          <a:p>
            <a:pPr marL="342900" lvl="0" indent="-342900" algn="just">
              <a:buFont typeface="Arial"/>
              <a:buChar char="•"/>
            </a:pPr>
            <a:r>
              <a:rPr lang="en-US" sz="2400" dirty="0">
                <a:latin typeface="Arial Narrow"/>
                <a:cs typeface="Arial Narrow"/>
              </a:rPr>
              <a:t>In order to earn this award, cadets must pass a series of leadership, aerospace and physical fitness tests and attend moral leadership training for each achievement from Cadet Airman Basic through Cadet Chief Master Sergeant. </a:t>
            </a:r>
          </a:p>
        </p:txBody>
      </p:sp>
    </p:spTree>
    <p:extLst>
      <p:ext uri="{BB962C8B-B14F-4D97-AF65-F5344CB8AC3E}">
        <p14:creationId xmlns:p14="http://schemas.microsoft.com/office/powerpoint/2010/main" val="2501435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9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30772" y="1592234"/>
            <a:ext cx="8229600" cy="3200876"/>
          </a:xfrm>
          <a:prstGeom prst="rect">
            <a:avLst/>
          </a:prstGeom>
          <a:noFill/>
        </p:spPr>
        <p:txBody>
          <a:bodyPr wrap="square" rtlCol="0">
            <a:spAutoFit/>
          </a:bodyPr>
          <a:lstStyle/>
          <a:p>
            <a:pPr algn="ctr"/>
            <a:r>
              <a:rPr lang="en-US" sz="3200" i="1" dirty="0" smtClean="0">
                <a:solidFill>
                  <a:srgbClr val="009800"/>
                </a:solidFill>
                <a:latin typeface="Arial Narrow"/>
                <a:cs typeface="Arial Narrow"/>
              </a:rPr>
              <a:t>General Billy Mitchell Award (</a:t>
            </a:r>
            <a:r>
              <a:rPr lang="en-US" sz="3200" i="1" dirty="0" err="1" smtClean="0">
                <a:solidFill>
                  <a:srgbClr val="009800"/>
                </a:solidFill>
                <a:latin typeface="Arial Narrow"/>
                <a:cs typeface="Arial Narrow"/>
              </a:rPr>
              <a:t>Cont</a:t>
            </a:r>
            <a:r>
              <a:rPr lang="en-US" sz="3200" i="1" dirty="0" smtClean="0">
                <a:solidFill>
                  <a:srgbClr val="009800"/>
                </a:solidFill>
                <a:latin typeface="Arial Narrow"/>
                <a:cs typeface="Arial Narrow"/>
              </a:rPr>
              <a:t>)</a:t>
            </a:r>
          </a:p>
          <a:p>
            <a:pPr algn="ctr"/>
            <a:endParaRPr lang="en-US" sz="3200" i="1" dirty="0">
              <a:solidFill>
                <a:srgbClr val="009800"/>
              </a:solidFill>
              <a:effectLst/>
              <a:latin typeface="Arial Narrow"/>
              <a:cs typeface="Arial Narrow"/>
            </a:endParaRPr>
          </a:p>
          <a:p>
            <a:pPr marL="342900" lvl="0" indent="-342900" algn="just">
              <a:spcAft>
                <a:spcPts val="1200"/>
              </a:spcAft>
              <a:buFont typeface="Arial"/>
              <a:buChar char="•"/>
            </a:pPr>
            <a:r>
              <a:rPr lang="en-US" sz="2400" dirty="0">
                <a:latin typeface="Arial Narrow"/>
                <a:cs typeface="Arial Narrow"/>
              </a:rPr>
              <a:t>In addition, cadets must attend a military-style encampment before this award is made, and have maintained active membership in the Civil Air Patrol for at least 18 months since joining. </a:t>
            </a:r>
          </a:p>
          <a:p>
            <a:pPr marL="342900" lvl="0" indent="-342900" algn="just">
              <a:buFont typeface="Arial"/>
              <a:buChar char="•"/>
            </a:pPr>
            <a:r>
              <a:rPr lang="en-US" sz="2400" dirty="0">
                <a:latin typeface="Arial Narrow"/>
                <a:cs typeface="Arial Narrow"/>
              </a:rPr>
              <a:t>15% of Civil Air Patrol cadets achieve the Mitchell Award.</a:t>
            </a:r>
          </a:p>
          <a:p>
            <a:endParaRPr lang="en-US" sz="3200" dirty="0">
              <a:solidFill>
                <a:srgbClr val="009800"/>
              </a:solidFill>
              <a:effectLst/>
              <a:latin typeface="Arial Narrow"/>
              <a:cs typeface="Arial Narrow"/>
            </a:endParaRPr>
          </a:p>
        </p:txBody>
      </p:sp>
    </p:spTree>
    <p:extLst>
      <p:ext uri="{BB962C8B-B14F-4D97-AF65-F5344CB8AC3E}">
        <p14:creationId xmlns:p14="http://schemas.microsoft.com/office/powerpoint/2010/main" val="3859889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animEffect transition="in" filter="fade">
                                      <p:cBhvr>
                                        <p:cTn id="7"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600815"/>
            <a:ext cx="8229600" cy="584776"/>
          </a:xfrm>
          <a:prstGeom prst="rect">
            <a:avLst/>
          </a:prstGeom>
          <a:noFill/>
        </p:spPr>
        <p:txBody>
          <a:bodyPr wrap="square" rtlCol="0">
            <a:spAutoFit/>
          </a:bodyPr>
          <a:lstStyle/>
          <a:p>
            <a:pPr algn="ctr"/>
            <a:r>
              <a:rPr lang="en-US" sz="3200" i="1" dirty="0" smtClean="0">
                <a:solidFill>
                  <a:srgbClr val="009800"/>
                </a:solidFill>
                <a:latin typeface="Arial Narrow"/>
                <a:cs typeface="Arial Narrow"/>
              </a:rPr>
              <a:t>General Billy Mitchell Award (Cont)</a:t>
            </a:r>
            <a:endParaRPr lang="en-US" sz="3200" dirty="0">
              <a:solidFill>
                <a:srgbClr val="009800"/>
              </a:solidFill>
              <a:effectLst/>
              <a:latin typeface="Arial Narrow"/>
              <a:cs typeface="Arial Narrow"/>
            </a:endParaRPr>
          </a:p>
        </p:txBody>
      </p:sp>
      <p:sp>
        <p:nvSpPr>
          <p:cNvPr id="3" name="Rectangle 2"/>
          <p:cNvSpPr/>
          <p:nvPr/>
        </p:nvSpPr>
        <p:spPr>
          <a:xfrm>
            <a:off x="457200" y="2299585"/>
            <a:ext cx="8203172" cy="3785652"/>
          </a:xfrm>
          <a:prstGeom prst="rect">
            <a:avLst/>
          </a:prstGeom>
        </p:spPr>
        <p:txBody>
          <a:bodyPr wrap="square">
            <a:spAutoFit/>
          </a:bodyPr>
          <a:lstStyle/>
          <a:p>
            <a:pPr marL="342900" lvl="0" indent="-342900" algn="just">
              <a:buFont typeface="Arial"/>
              <a:buChar char="•"/>
            </a:pPr>
            <a:r>
              <a:rPr lang="en-US" sz="2400" dirty="0">
                <a:latin typeface="Arial Narrow"/>
                <a:cs typeface="Arial Narrow"/>
              </a:rPr>
              <a:t>Mitchell Cadets who chose to enlist in the United States Air Force or the United States Coast Guard are promoted to E-3 upon enlistment and completion of Basic Military Training (BMT), instead of E-1. </a:t>
            </a:r>
          </a:p>
          <a:p>
            <a:pPr marL="342900" lvl="0" indent="-342900" algn="just">
              <a:buFont typeface="Arial"/>
              <a:buChar char="•"/>
            </a:pPr>
            <a:r>
              <a:rPr lang="en-US" sz="2400" dirty="0">
                <a:latin typeface="Arial Narrow"/>
                <a:cs typeface="Arial Narrow"/>
              </a:rPr>
              <a:t>Mitchell Cadets who enlist in the Marine Corps, Navy, or Army are promoted to E-2 upon completion of BMT. </a:t>
            </a:r>
          </a:p>
          <a:p>
            <a:pPr marL="342900" lvl="0" indent="-342900" algn="just">
              <a:buFont typeface="Arial"/>
              <a:buChar char="•"/>
            </a:pPr>
            <a:r>
              <a:rPr lang="en-US" sz="2400" dirty="0">
                <a:latin typeface="Arial Narrow"/>
                <a:cs typeface="Arial Narrow"/>
              </a:rPr>
              <a:t>A silver star is worn on the ribbon to denote successful completion of Cadet Officer School.</a:t>
            </a:r>
          </a:p>
          <a:p>
            <a:pPr marL="342900" lvl="0" indent="-342900" algn="just">
              <a:buFont typeface="Arial"/>
              <a:buChar char="•"/>
            </a:pPr>
            <a:r>
              <a:rPr lang="en-US" sz="2400" dirty="0">
                <a:latin typeface="Arial Narrow"/>
                <a:cs typeface="Arial Narrow"/>
              </a:rPr>
              <a:t>By regulation, this award should be presented by a group commander (or higher), the wing director of cadet programs, a state or federal official, or an elected local official.</a:t>
            </a:r>
          </a:p>
        </p:txBody>
      </p:sp>
    </p:spTree>
    <p:extLst>
      <p:ext uri="{BB962C8B-B14F-4D97-AF65-F5344CB8AC3E}">
        <p14:creationId xmlns:p14="http://schemas.microsoft.com/office/powerpoint/2010/main" val="273319250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866811"/>
            <a:ext cx="8229600" cy="369332"/>
          </a:xfrm>
          <a:prstGeom prst="rect">
            <a:avLst/>
          </a:prstGeom>
          <a:noFill/>
        </p:spPr>
        <p:txBody>
          <a:bodyPr wrap="square" rtlCol="0">
            <a:spAutoFit/>
          </a:bodyPr>
          <a:lstStyle/>
          <a:p>
            <a:endParaRPr lang="en-US"/>
          </a:p>
        </p:txBody>
      </p:sp>
      <p:sp>
        <p:nvSpPr>
          <p:cNvPr id="3" name="Rectangle 2"/>
          <p:cNvSpPr/>
          <p:nvPr/>
        </p:nvSpPr>
        <p:spPr>
          <a:xfrm>
            <a:off x="2300793" y="1574423"/>
            <a:ext cx="4444763" cy="584776"/>
          </a:xfrm>
          <a:prstGeom prst="rect">
            <a:avLst/>
          </a:prstGeom>
        </p:spPr>
        <p:txBody>
          <a:bodyPr wrap="none">
            <a:spAutoFit/>
          </a:bodyPr>
          <a:lstStyle/>
          <a:p>
            <a:r>
              <a:rPr lang="en-US" sz="3200" i="1" dirty="0">
                <a:solidFill>
                  <a:srgbClr val="009800"/>
                </a:solidFill>
                <a:latin typeface="Arial Narrow"/>
                <a:cs typeface="Arial Narrow"/>
              </a:rPr>
              <a:t>Neil Armstrong Achievement</a:t>
            </a:r>
            <a:endParaRPr lang="en-US" sz="3200" dirty="0">
              <a:solidFill>
                <a:srgbClr val="009800"/>
              </a:solidFill>
              <a:effectLst/>
              <a:latin typeface="Arial Narrow"/>
              <a:cs typeface="Arial Narrow"/>
            </a:endParaRPr>
          </a:p>
        </p:txBody>
      </p:sp>
      <p:pic>
        <p:nvPicPr>
          <p:cNvPr id="7" name="Picture 6" descr="http://upload.wikimedia.org/wikipedia/commons/a/a7/Armstrong.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376221"/>
            <a:ext cx="948690" cy="286385"/>
          </a:xfrm>
          <a:prstGeom prst="rect">
            <a:avLst/>
          </a:prstGeom>
          <a:noFill/>
          <a:ln w="50800" cmpd="thickThin">
            <a:solidFill>
              <a:schemeClr val="tx1"/>
            </a:solidFill>
          </a:ln>
        </p:spPr>
      </p:pic>
      <p:sp>
        <p:nvSpPr>
          <p:cNvPr id="4" name="Rectangle 3"/>
          <p:cNvSpPr/>
          <p:nvPr/>
        </p:nvSpPr>
        <p:spPr>
          <a:xfrm>
            <a:off x="3837842" y="2763823"/>
            <a:ext cx="1447106" cy="276999"/>
          </a:xfrm>
          <a:prstGeom prst="rect">
            <a:avLst/>
          </a:prstGeom>
        </p:spPr>
        <p:txBody>
          <a:bodyPr wrap="none">
            <a:spAutoFit/>
          </a:bodyPr>
          <a:lstStyle/>
          <a:p>
            <a:r>
              <a:rPr lang="en-US" sz="1200" dirty="0">
                <a:latin typeface="Arial Narrow"/>
                <a:cs typeface="Arial Narrow"/>
              </a:rPr>
              <a:t>Neil Armstrong </a:t>
            </a:r>
            <a:r>
              <a:rPr lang="en-US" sz="1200" dirty="0" smtClean="0">
                <a:latin typeface="Arial Narrow"/>
                <a:cs typeface="Arial Narrow"/>
              </a:rPr>
              <a:t>Ribbon</a:t>
            </a:r>
            <a:endParaRPr lang="en-US" sz="1200" dirty="0">
              <a:effectLst/>
              <a:latin typeface="Arial Narrow"/>
              <a:cs typeface="Arial Narrow"/>
            </a:endParaRPr>
          </a:p>
        </p:txBody>
      </p:sp>
      <p:sp>
        <p:nvSpPr>
          <p:cNvPr id="5" name="Rectangle 4"/>
          <p:cNvSpPr/>
          <p:nvPr/>
        </p:nvSpPr>
        <p:spPr>
          <a:xfrm>
            <a:off x="737956" y="3183382"/>
            <a:ext cx="7842924" cy="2308324"/>
          </a:xfrm>
          <a:prstGeom prst="rect">
            <a:avLst/>
          </a:prstGeom>
        </p:spPr>
        <p:txBody>
          <a:bodyPr wrap="square">
            <a:spAutoFit/>
          </a:bodyPr>
          <a:lstStyle/>
          <a:p>
            <a:pPr marL="342900" indent="-342900" algn="just">
              <a:buFont typeface="Arial"/>
              <a:buChar char="•"/>
            </a:pPr>
            <a:r>
              <a:rPr lang="en-US" sz="2400" dirty="0"/>
              <a:t>The Neil Armstrong Achievement is awarded for successfully completing the specific requirements of Achievement 8 in Phase II of the Civil Air Patrol cadet program. </a:t>
            </a:r>
          </a:p>
          <a:p>
            <a:pPr marL="342900" lvl="0" indent="-342900" algn="just">
              <a:buFont typeface="Arial"/>
              <a:buChar char="•"/>
            </a:pPr>
            <a:r>
              <a:rPr lang="en-US" sz="2400" dirty="0"/>
              <a:t>Awarded for the second achievement of Chief Master Sergeant.</a:t>
            </a:r>
          </a:p>
        </p:txBody>
      </p:sp>
    </p:spTree>
    <p:extLst>
      <p:ext uri="{BB962C8B-B14F-4D97-AF65-F5344CB8AC3E}">
        <p14:creationId xmlns:p14="http://schemas.microsoft.com/office/powerpoint/2010/main" val="134141881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1759568" y="1582723"/>
            <a:ext cx="5598925" cy="584776"/>
          </a:xfrm>
          <a:prstGeom prst="rect">
            <a:avLst/>
          </a:prstGeom>
        </p:spPr>
        <p:txBody>
          <a:bodyPr wrap="none">
            <a:spAutoFit/>
          </a:bodyPr>
          <a:lstStyle/>
          <a:p>
            <a:r>
              <a:rPr lang="en-US" sz="3200" i="1" dirty="0">
                <a:solidFill>
                  <a:srgbClr val="009800"/>
                </a:solidFill>
                <a:latin typeface="Arial Narrow"/>
                <a:cs typeface="Arial Narrow"/>
              </a:rPr>
              <a:t>Dr. Robert H. Goddard Achievement</a:t>
            </a:r>
            <a:endParaRPr lang="en-US" sz="3200" dirty="0">
              <a:solidFill>
                <a:srgbClr val="009800"/>
              </a:solidFill>
              <a:effectLst/>
              <a:latin typeface="Arial Narrow"/>
              <a:cs typeface="Arial Narrow"/>
            </a:endParaRPr>
          </a:p>
        </p:txBody>
      </p:sp>
      <p:pic>
        <p:nvPicPr>
          <p:cNvPr id="7" name="Picture 6" descr="http://upload.wikimedia.org/wikipedia/commons/4/4f/Goddard.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56087"/>
            <a:ext cx="948690" cy="286385"/>
          </a:xfrm>
          <a:prstGeom prst="rect">
            <a:avLst/>
          </a:prstGeom>
          <a:noFill/>
          <a:ln w="50800" cmpd="thickThin">
            <a:solidFill>
              <a:schemeClr val="tx1"/>
            </a:solidFill>
          </a:ln>
        </p:spPr>
      </p:pic>
      <p:sp>
        <p:nvSpPr>
          <p:cNvPr id="4" name="Rectangle 3"/>
          <p:cNvSpPr/>
          <p:nvPr/>
        </p:nvSpPr>
        <p:spPr>
          <a:xfrm>
            <a:off x="457201" y="2891642"/>
            <a:ext cx="8321040" cy="3416320"/>
          </a:xfrm>
          <a:prstGeom prst="rect">
            <a:avLst/>
          </a:prstGeom>
        </p:spPr>
        <p:txBody>
          <a:bodyPr wrap="square">
            <a:spAutoFit/>
          </a:bodyPr>
          <a:lstStyle/>
          <a:p>
            <a:pPr marL="342900" indent="-342900" algn="just">
              <a:buFont typeface="Arial"/>
              <a:buChar char="•"/>
            </a:pPr>
            <a:r>
              <a:rPr lang="en-US" sz="2400" dirty="0">
                <a:latin typeface="Arial Narrow"/>
                <a:cs typeface="Arial Narrow"/>
              </a:rPr>
              <a:t>The Dr. Robert H. Goddard Achievement is awarded for successfully completing the specific requirements of Achievement 7 in Phase II of the Civil Air Patrol cadet program. </a:t>
            </a:r>
            <a:endParaRPr lang="en-US" sz="2400" dirty="0" smtClean="0">
              <a:latin typeface="Arial Narrow"/>
              <a:cs typeface="Arial Narrow"/>
            </a:endParaRP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Accompanies promotion to Cadet Chief Master </a:t>
            </a:r>
            <a:r>
              <a:rPr lang="en-US" sz="2400" dirty="0" smtClean="0">
                <a:latin typeface="Arial Narrow"/>
                <a:cs typeface="Arial Narrow"/>
              </a:rPr>
              <a:t>Sergeant</a:t>
            </a:r>
          </a:p>
          <a:p>
            <a:pPr lvl="0"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NOTE: A silver star worn on the ribbon denotes successful completion of the Model Rocketry Badge requirements </a:t>
            </a:r>
            <a:r>
              <a:rPr lang="en-US" sz="2400" i="1" dirty="0">
                <a:latin typeface="Arial Narrow"/>
                <a:cs typeface="Arial Narrow"/>
              </a:rPr>
              <a:t>(if Mitchell Award has been earned).</a:t>
            </a:r>
            <a:endParaRPr lang="en-US" sz="2400" dirty="0">
              <a:latin typeface="Arial Narrow"/>
              <a:cs typeface="Arial Narrow"/>
            </a:endParaRPr>
          </a:p>
        </p:txBody>
      </p:sp>
      <p:sp>
        <p:nvSpPr>
          <p:cNvPr id="5" name="Rectangle 4"/>
          <p:cNvSpPr/>
          <p:nvPr/>
        </p:nvSpPr>
        <p:spPr>
          <a:xfrm>
            <a:off x="3757245" y="2595708"/>
            <a:ext cx="1611288" cy="261610"/>
          </a:xfrm>
          <a:prstGeom prst="rect">
            <a:avLst/>
          </a:prstGeom>
        </p:spPr>
        <p:txBody>
          <a:bodyPr wrap="none">
            <a:spAutoFit/>
          </a:bodyPr>
          <a:lstStyle/>
          <a:p>
            <a:r>
              <a:rPr lang="en-US" sz="1100" b="1" dirty="0">
                <a:latin typeface="Arial Narrow"/>
                <a:cs typeface="Arial Narrow"/>
              </a:rPr>
              <a:t>Robert H. Goddard ribbon</a:t>
            </a:r>
            <a:endParaRPr lang="en-US" sz="1100" dirty="0">
              <a:effectLst/>
              <a:latin typeface="Arial Narrow"/>
              <a:cs typeface="Arial Narrow"/>
            </a:endParaRPr>
          </a:p>
        </p:txBody>
      </p:sp>
    </p:spTree>
    <p:extLst>
      <p:ext uri="{BB962C8B-B14F-4D97-AF65-F5344CB8AC3E}">
        <p14:creationId xmlns:p14="http://schemas.microsoft.com/office/powerpoint/2010/main" val="216992002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1585702" y="1613501"/>
            <a:ext cx="5804109" cy="584776"/>
          </a:xfrm>
          <a:prstGeom prst="rect">
            <a:avLst/>
          </a:prstGeom>
        </p:spPr>
        <p:txBody>
          <a:bodyPr wrap="none">
            <a:spAutoFit/>
          </a:bodyPr>
          <a:lstStyle/>
          <a:p>
            <a:r>
              <a:rPr lang="en-US" sz="3200" i="1" dirty="0">
                <a:solidFill>
                  <a:srgbClr val="009800"/>
                </a:solidFill>
                <a:latin typeface="Arial Narrow"/>
                <a:cs typeface="Arial Narrow"/>
              </a:rPr>
              <a:t>General Jimmy Doolittle Achievement</a:t>
            </a:r>
            <a:endParaRPr lang="en-US" sz="3200" dirty="0">
              <a:solidFill>
                <a:srgbClr val="009800"/>
              </a:solidFill>
              <a:effectLst/>
              <a:latin typeface="Arial Narrow"/>
              <a:cs typeface="Arial Narrow"/>
            </a:endParaRPr>
          </a:p>
        </p:txBody>
      </p:sp>
      <p:pic>
        <p:nvPicPr>
          <p:cNvPr id="7" name="Picture 6" descr="http://upload.wikimedia.org/wikipedia/commons/7/78/Doolittle.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359059"/>
            <a:ext cx="948690" cy="286385"/>
          </a:xfrm>
          <a:prstGeom prst="rect">
            <a:avLst/>
          </a:prstGeom>
          <a:noFill/>
          <a:ln w="50800" cmpd="thickThin">
            <a:solidFill>
              <a:schemeClr val="tx1"/>
            </a:solidFill>
          </a:ln>
        </p:spPr>
      </p:pic>
      <p:sp>
        <p:nvSpPr>
          <p:cNvPr id="4" name="Rectangle 3"/>
          <p:cNvSpPr/>
          <p:nvPr/>
        </p:nvSpPr>
        <p:spPr>
          <a:xfrm>
            <a:off x="457200" y="3252026"/>
            <a:ext cx="8203172" cy="1938992"/>
          </a:xfrm>
          <a:prstGeom prst="rect">
            <a:avLst/>
          </a:prstGeom>
        </p:spPr>
        <p:txBody>
          <a:bodyPr wrap="square">
            <a:spAutoFit/>
          </a:bodyPr>
          <a:lstStyle/>
          <a:p>
            <a:pPr marL="285750" indent="-285750">
              <a:buFont typeface="Arial"/>
              <a:buChar char="•"/>
            </a:pPr>
            <a:r>
              <a:rPr lang="en-US" sz="2400" dirty="0">
                <a:latin typeface="Arial Narrow"/>
                <a:cs typeface="Arial Narrow"/>
              </a:rPr>
              <a:t>The General Jimmy Doolittle Achievement is awarded for successfully completing the specific requirements of Achievement 6 in Phase II of the Civil Air Patrol cadet program. </a:t>
            </a:r>
            <a:endParaRPr lang="en-US" sz="2400" dirty="0" smtClean="0">
              <a:latin typeface="Arial Narrow"/>
              <a:cs typeface="Arial Narrow"/>
            </a:endParaRPr>
          </a:p>
          <a:p>
            <a:endParaRPr lang="en-US" sz="2400" dirty="0">
              <a:latin typeface="Arial Narrow"/>
              <a:cs typeface="Arial Narrow"/>
            </a:endParaRPr>
          </a:p>
          <a:p>
            <a:pPr marL="285750" lvl="0" indent="-285750">
              <a:buFont typeface="Arial"/>
              <a:buChar char="•"/>
            </a:pPr>
            <a:r>
              <a:rPr lang="en-US" sz="2400" dirty="0">
                <a:latin typeface="Arial Narrow"/>
                <a:cs typeface="Arial Narrow"/>
              </a:rPr>
              <a:t>Accompanies promotion to Cadet Senior Master </a:t>
            </a:r>
            <a:r>
              <a:rPr lang="en-US" sz="2400" dirty="0" smtClean="0">
                <a:latin typeface="Arial Narrow"/>
                <a:cs typeface="Arial Narrow"/>
              </a:rPr>
              <a:t>Sergeant</a:t>
            </a:r>
            <a:endParaRPr lang="en-US" sz="2400" dirty="0">
              <a:latin typeface="Arial Narrow"/>
              <a:cs typeface="Arial Narrow"/>
            </a:endParaRPr>
          </a:p>
        </p:txBody>
      </p:sp>
      <p:sp>
        <p:nvSpPr>
          <p:cNvPr id="5" name="Rectangle 4"/>
          <p:cNvSpPr/>
          <p:nvPr/>
        </p:nvSpPr>
        <p:spPr>
          <a:xfrm>
            <a:off x="3848890" y="2666711"/>
            <a:ext cx="1475058" cy="369332"/>
          </a:xfrm>
          <a:prstGeom prst="rect">
            <a:avLst/>
          </a:prstGeom>
        </p:spPr>
        <p:txBody>
          <a:bodyPr wrap="none">
            <a:spAutoFit/>
          </a:bodyPr>
          <a:lstStyle/>
          <a:p>
            <a:r>
              <a:rPr lang="en-US" sz="1200" dirty="0">
                <a:latin typeface="Arial Narrow"/>
                <a:cs typeface="Arial Narrow"/>
              </a:rPr>
              <a:t>Jimmy Doolittle </a:t>
            </a:r>
            <a:r>
              <a:rPr lang="en-US" sz="1200" dirty="0" smtClean="0">
                <a:latin typeface="Arial Narrow"/>
                <a:cs typeface="Arial Narrow"/>
              </a:rPr>
              <a:t>Ribbon</a:t>
            </a:r>
            <a:r>
              <a:rPr lang="en-US" dirty="0" smtClean="0">
                <a:effectLst/>
              </a:rPr>
              <a:t> </a:t>
            </a:r>
            <a:endParaRPr lang="en-US" dirty="0"/>
          </a:p>
        </p:txBody>
      </p:sp>
    </p:spTree>
    <p:extLst>
      <p:ext uri="{BB962C8B-B14F-4D97-AF65-F5344CB8AC3E}">
        <p14:creationId xmlns:p14="http://schemas.microsoft.com/office/powerpoint/2010/main" val="21400071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4" name="TextBox 3"/>
          <p:cNvSpPr txBox="1"/>
          <p:nvPr/>
        </p:nvSpPr>
        <p:spPr>
          <a:xfrm>
            <a:off x="920043" y="1596435"/>
            <a:ext cx="7303913" cy="4832092"/>
          </a:xfrm>
          <a:prstGeom prst="rect">
            <a:avLst/>
          </a:prstGeom>
          <a:noFill/>
        </p:spPr>
        <p:txBody>
          <a:bodyPr wrap="square" rtlCol="0">
            <a:spAutoFit/>
          </a:bodyPr>
          <a:lstStyle/>
          <a:p>
            <a:pPr algn="ctr"/>
            <a:r>
              <a:rPr lang="en-US" sz="3200" i="1" dirty="0">
                <a:solidFill>
                  <a:srgbClr val="0000FF"/>
                </a:solidFill>
                <a:latin typeface="Arial Narrow"/>
                <a:cs typeface="Arial Narrow"/>
              </a:rPr>
              <a:t>HOW TO WRITE A WINNING NOMINATION</a:t>
            </a:r>
          </a:p>
          <a:p>
            <a:pPr algn="ctr"/>
            <a:endParaRPr lang="en-US" sz="1000" dirty="0">
              <a:latin typeface="Arial Narrow" pitchFamily="34" charset="0"/>
            </a:endParaRPr>
          </a:p>
          <a:p>
            <a:pPr algn="ctr">
              <a:spcAft>
                <a:spcPts val="1200"/>
              </a:spcAft>
            </a:pPr>
            <a:r>
              <a:rPr lang="en-US" sz="4000" b="1" dirty="0" smtClean="0">
                <a:solidFill>
                  <a:srgbClr val="FF0000"/>
                </a:solidFill>
                <a:latin typeface="Arial Narrow" pitchFamily="34" charset="0"/>
              </a:rPr>
              <a:t>ACTIONS</a:t>
            </a:r>
            <a:endParaRPr lang="en-US" sz="4000" b="1" dirty="0">
              <a:latin typeface="Arial Narrow" pitchFamily="34" charset="0"/>
            </a:endParaRPr>
          </a:p>
          <a:p>
            <a:pPr indent="-342900">
              <a:spcAft>
                <a:spcPts val="1200"/>
              </a:spcAft>
              <a:buFont typeface="Arial" pitchFamily="34" charset="0"/>
              <a:buChar char="•"/>
            </a:pPr>
            <a:r>
              <a:rPr lang="en-US" sz="2400" dirty="0" smtClean="0">
                <a:latin typeface="Arial Narrow" pitchFamily="34" charset="0"/>
              </a:rPr>
              <a:t>What was the overall mission, task or activity performed by the nominee?  </a:t>
            </a:r>
          </a:p>
          <a:p>
            <a:pPr indent="-342900">
              <a:spcAft>
                <a:spcPts val="1200"/>
              </a:spcAft>
              <a:buFont typeface="Arial" pitchFamily="34" charset="0"/>
              <a:buChar char="•"/>
            </a:pPr>
            <a:r>
              <a:rPr lang="en-US" sz="2400" dirty="0" smtClean="0">
                <a:latin typeface="Arial Narrow" pitchFamily="34" charset="0"/>
              </a:rPr>
              <a:t>Develop a strong opening paragraph where you describe the “general” nature of the ACTIONS and what were the events/situation that made these actions necessary.  </a:t>
            </a:r>
            <a:endParaRPr lang="en-US" sz="2400" dirty="0">
              <a:latin typeface="Arial Narrow" pitchFamily="34" charset="0"/>
            </a:endParaRPr>
          </a:p>
          <a:p>
            <a:pPr indent="-342900">
              <a:buFont typeface="Arial" pitchFamily="34" charset="0"/>
              <a:buChar char="•"/>
            </a:pPr>
            <a:r>
              <a:rPr lang="en-US" sz="2400" dirty="0" smtClean="0">
                <a:latin typeface="Arial Narrow" pitchFamily="34" charset="0"/>
              </a:rPr>
              <a:t>List in either a chronological order or a logical order the actions taken.</a:t>
            </a:r>
          </a:p>
          <a:p>
            <a:endParaRPr lang="en-US" sz="2800" i="1" dirty="0" smtClean="0">
              <a:latin typeface="Arial Narrow" pitchFamily="34" charset="0"/>
            </a:endParaRPr>
          </a:p>
        </p:txBody>
      </p:sp>
    </p:spTree>
    <p:extLst>
      <p:ext uri="{BB962C8B-B14F-4D97-AF65-F5344CB8AC3E}">
        <p14:creationId xmlns:p14="http://schemas.microsoft.com/office/powerpoint/2010/main" val="2981290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1878658" y="1615698"/>
            <a:ext cx="5380916" cy="584776"/>
          </a:xfrm>
          <a:prstGeom prst="rect">
            <a:avLst/>
          </a:prstGeom>
        </p:spPr>
        <p:txBody>
          <a:bodyPr wrap="none">
            <a:spAutoFit/>
          </a:bodyPr>
          <a:lstStyle/>
          <a:p>
            <a:r>
              <a:rPr lang="en-US" sz="3200" i="1" dirty="0">
                <a:solidFill>
                  <a:srgbClr val="009800"/>
                </a:solidFill>
                <a:latin typeface="Arial Narrow"/>
                <a:cs typeface="Arial Narrow"/>
              </a:rPr>
              <a:t>Charles A. Lindbergh Achievement</a:t>
            </a:r>
            <a:endParaRPr lang="en-US" sz="3200" dirty="0">
              <a:solidFill>
                <a:srgbClr val="009800"/>
              </a:solidFill>
              <a:effectLst/>
              <a:latin typeface="Arial Narrow"/>
              <a:cs typeface="Arial Narrow"/>
            </a:endParaRPr>
          </a:p>
        </p:txBody>
      </p:sp>
      <p:pic>
        <p:nvPicPr>
          <p:cNvPr id="7" name="Picture 6" descr="http://upload.wikimedia.org/wikipedia/commons/5/55/Lindbergh.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316154"/>
            <a:ext cx="948690" cy="286385"/>
          </a:xfrm>
          <a:prstGeom prst="rect">
            <a:avLst/>
          </a:prstGeom>
          <a:noFill/>
          <a:ln w="50800" cmpd="thickThin">
            <a:solidFill>
              <a:schemeClr val="tx1"/>
            </a:solidFill>
          </a:ln>
        </p:spPr>
      </p:pic>
      <p:sp>
        <p:nvSpPr>
          <p:cNvPr id="4" name="Rectangle 3"/>
          <p:cNvSpPr/>
          <p:nvPr/>
        </p:nvSpPr>
        <p:spPr>
          <a:xfrm>
            <a:off x="3691736" y="2678016"/>
            <a:ext cx="1834351" cy="261610"/>
          </a:xfrm>
          <a:prstGeom prst="rect">
            <a:avLst/>
          </a:prstGeom>
        </p:spPr>
        <p:txBody>
          <a:bodyPr wrap="square">
            <a:spAutoFit/>
          </a:bodyPr>
          <a:lstStyle/>
          <a:p>
            <a:r>
              <a:rPr lang="en-US" sz="1100" b="1" dirty="0">
                <a:latin typeface="Arial Narrow"/>
                <a:cs typeface="Arial Narrow"/>
              </a:rPr>
              <a:t>Charles A. Lindbergh </a:t>
            </a:r>
            <a:r>
              <a:rPr lang="en-US" sz="1100" b="1" dirty="0" smtClean="0">
                <a:latin typeface="Arial Narrow"/>
                <a:cs typeface="Arial Narrow"/>
              </a:rPr>
              <a:t>Ribbon</a:t>
            </a:r>
            <a:endParaRPr lang="en-US" sz="1100" dirty="0">
              <a:effectLst/>
              <a:latin typeface="Arial Narrow"/>
              <a:cs typeface="Arial Narrow"/>
            </a:endParaRPr>
          </a:p>
        </p:txBody>
      </p:sp>
      <p:sp>
        <p:nvSpPr>
          <p:cNvPr id="5" name="Rectangle 4"/>
          <p:cNvSpPr/>
          <p:nvPr/>
        </p:nvSpPr>
        <p:spPr>
          <a:xfrm>
            <a:off x="557757" y="3063253"/>
            <a:ext cx="8040285" cy="1938992"/>
          </a:xfrm>
          <a:prstGeom prst="rect">
            <a:avLst/>
          </a:prstGeom>
        </p:spPr>
        <p:txBody>
          <a:bodyPr wrap="square">
            <a:spAutoFit/>
          </a:bodyPr>
          <a:lstStyle/>
          <a:p>
            <a:pPr marL="342900" indent="-342900" algn="just">
              <a:buFont typeface="Arial"/>
              <a:buChar char="•"/>
            </a:pPr>
            <a:r>
              <a:rPr lang="en-US" sz="2400" dirty="0">
                <a:latin typeface="Arial Narrow"/>
                <a:cs typeface="Arial Narrow"/>
              </a:rPr>
              <a:t>The Charles A. Lindbergh Achievement is awarded for successfully completing the specific requirements of Achievement 5 in Phase II of the Civil Air Patrol cadet program. </a:t>
            </a:r>
            <a:endParaRPr lang="en-US" sz="2400" dirty="0" smtClean="0">
              <a:latin typeface="Arial Narrow"/>
              <a:cs typeface="Arial Narrow"/>
            </a:endParaRP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Accompanies promotion to the grade of Cadet Master Sergeant. </a:t>
            </a:r>
          </a:p>
        </p:txBody>
      </p:sp>
    </p:spTree>
    <p:extLst>
      <p:ext uri="{BB962C8B-B14F-4D97-AF65-F5344CB8AC3E}">
        <p14:creationId xmlns:p14="http://schemas.microsoft.com/office/powerpoint/2010/main" val="1344038194"/>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1246174" y="1595206"/>
            <a:ext cx="6483782" cy="584776"/>
          </a:xfrm>
          <a:prstGeom prst="rect">
            <a:avLst/>
          </a:prstGeom>
        </p:spPr>
        <p:txBody>
          <a:bodyPr wrap="none">
            <a:spAutoFit/>
          </a:bodyPr>
          <a:lstStyle/>
          <a:p>
            <a:r>
              <a:rPr lang="en-US" sz="3200" i="1" dirty="0">
                <a:solidFill>
                  <a:srgbClr val="009800"/>
                </a:solidFill>
                <a:latin typeface="Arial Narrow"/>
                <a:cs typeface="Arial Narrow"/>
              </a:rPr>
              <a:t>Captain Eddie Rickenbacker Achievement</a:t>
            </a:r>
            <a:endParaRPr lang="en-US" sz="3200" dirty="0">
              <a:solidFill>
                <a:srgbClr val="009800"/>
              </a:solidFill>
              <a:effectLst/>
              <a:latin typeface="Arial Narrow"/>
              <a:cs typeface="Arial Narrow"/>
            </a:endParaRPr>
          </a:p>
        </p:txBody>
      </p:sp>
      <p:pic>
        <p:nvPicPr>
          <p:cNvPr id="7" name="Picture 6" descr="http://upload.wikimedia.org/wikipedia/commons/7/7d/Rickenbacker.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04601"/>
            <a:ext cx="948690" cy="286385"/>
          </a:xfrm>
          <a:prstGeom prst="rect">
            <a:avLst/>
          </a:prstGeom>
          <a:noFill/>
          <a:ln w="50800" cmpd="thickThin">
            <a:solidFill>
              <a:schemeClr val="tx1"/>
            </a:solidFill>
          </a:ln>
        </p:spPr>
      </p:pic>
      <p:sp>
        <p:nvSpPr>
          <p:cNvPr id="4" name="Rectangle 3"/>
          <p:cNvSpPr/>
          <p:nvPr/>
        </p:nvSpPr>
        <p:spPr>
          <a:xfrm>
            <a:off x="3693957" y="2583632"/>
            <a:ext cx="1741883" cy="276999"/>
          </a:xfrm>
          <a:prstGeom prst="rect">
            <a:avLst/>
          </a:prstGeom>
        </p:spPr>
        <p:txBody>
          <a:bodyPr wrap="none">
            <a:spAutoFit/>
          </a:bodyPr>
          <a:lstStyle/>
          <a:p>
            <a:r>
              <a:rPr lang="en-US" sz="1200" dirty="0">
                <a:latin typeface="Arial Narrow"/>
                <a:cs typeface="Arial Narrow"/>
              </a:rPr>
              <a:t>Eddie Rickenbacker </a:t>
            </a:r>
            <a:r>
              <a:rPr lang="en-US" sz="1200" dirty="0" smtClean="0">
                <a:latin typeface="Arial Narrow"/>
                <a:cs typeface="Arial Narrow"/>
              </a:rPr>
              <a:t>Ribbon</a:t>
            </a:r>
            <a:endParaRPr lang="en-US" sz="1200" dirty="0">
              <a:effectLst/>
              <a:latin typeface="Arial Narrow"/>
              <a:cs typeface="Arial Narrow"/>
            </a:endParaRPr>
          </a:p>
        </p:txBody>
      </p:sp>
      <p:sp>
        <p:nvSpPr>
          <p:cNvPr id="5" name="Rectangle 4"/>
          <p:cNvSpPr/>
          <p:nvPr/>
        </p:nvSpPr>
        <p:spPr>
          <a:xfrm>
            <a:off x="703632" y="3040822"/>
            <a:ext cx="7739954" cy="2308324"/>
          </a:xfrm>
          <a:prstGeom prst="rect">
            <a:avLst/>
          </a:prstGeom>
        </p:spPr>
        <p:txBody>
          <a:bodyPr wrap="square">
            <a:spAutoFit/>
          </a:bodyPr>
          <a:lstStyle/>
          <a:p>
            <a:pPr marL="342900" indent="-342900" algn="just">
              <a:buFont typeface="Arial"/>
              <a:buChar char="•"/>
            </a:pPr>
            <a:r>
              <a:rPr lang="en-US" sz="2400" dirty="0">
                <a:latin typeface="Arial Narrow"/>
                <a:cs typeface="Arial Narrow"/>
              </a:rPr>
              <a:t>The Captain Eddie </a:t>
            </a:r>
            <a:r>
              <a:rPr lang="en-US" sz="2400" dirty="0" smtClean="0">
                <a:latin typeface="Arial Narrow"/>
                <a:cs typeface="Arial Narrow"/>
              </a:rPr>
              <a:t>Rickenbacker </a:t>
            </a:r>
            <a:r>
              <a:rPr lang="en-US" sz="2400" dirty="0">
                <a:latin typeface="Arial Narrow"/>
                <a:cs typeface="Arial Narrow"/>
              </a:rPr>
              <a:t>Achievement is awarded for successfully completing the specific requirements of Achievement 4 in Phase II of the Civil Air Patrol cadet program. </a:t>
            </a:r>
            <a:endParaRPr lang="en-US" sz="2400" dirty="0" smtClean="0">
              <a:latin typeface="Arial Narrow"/>
              <a:cs typeface="Arial Narrow"/>
            </a:endParaRP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Accompanies promotion to the grade of Cadet Technical </a:t>
            </a:r>
            <a:r>
              <a:rPr lang="en-US" sz="2400" dirty="0" smtClean="0">
                <a:latin typeface="Arial Narrow"/>
                <a:cs typeface="Arial Narrow"/>
              </a:rPr>
              <a:t>Sergeant</a:t>
            </a:r>
            <a:endParaRPr lang="en-US" sz="2400" dirty="0">
              <a:latin typeface="Arial Narrow"/>
              <a:cs typeface="Arial Narrow"/>
            </a:endParaRPr>
          </a:p>
        </p:txBody>
      </p:sp>
    </p:spTree>
    <p:extLst>
      <p:ext uri="{BB962C8B-B14F-4D97-AF65-F5344CB8AC3E}">
        <p14:creationId xmlns:p14="http://schemas.microsoft.com/office/powerpoint/2010/main" val="120460092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2696737" y="1613860"/>
            <a:ext cx="3559905" cy="584776"/>
          </a:xfrm>
          <a:prstGeom prst="rect">
            <a:avLst/>
          </a:prstGeom>
        </p:spPr>
        <p:txBody>
          <a:bodyPr wrap="none">
            <a:spAutoFit/>
          </a:bodyPr>
          <a:lstStyle/>
          <a:p>
            <a:r>
              <a:rPr lang="en-US" sz="3200" i="1" dirty="0">
                <a:solidFill>
                  <a:srgbClr val="009800"/>
                </a:solidFill>
                <a:latin typeface="Arial Narrow"/>
                <a:cs typeface="Arial Narrow"/>
              </a:rPr>
              <a:t>Wright Brothers Award</a:t>
            </a:r>
            <a:endParaRPr lang="en-US" sz="3200" dirty="0">
              <a:solidFill>
                <a:srgbClr val="009800"/>
              </a:solidFill>
              <a:effectLst/>
              <a:latin typeface="Arial Narrow"/>
              <a:cs typeface="Arial Narrow"/>
            </a:endParaRPr>
          </a:p>
        </p:txBody>
      </p:sp>
      <p:pic>
        <p:nvPicPr>
          <p:cNvPr id="7" name="Picture 6" descr="http://upload.wikimedia.org/wikipedia/commons/4/4a/Wright.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977523" y="2227021"/>
            <a:ext cx="948690" cy="286385"/>
          </a:xfrm>
          <a:prstGeom prst="rect">
            <a:avLst/>
          </a:prstGeom>
          <a:noFill/>
          <a:ln w="50800" cmpd="thickThin">
            <a:solidFill>
              <a:schemeClr val="tx1"/>
            </a:solidFill>
          </a:ln>
        </p:spPr>
      </p:pic>
      <p:sp>
        <p:nvSpPr>
          <p:cNvPr id="4" name="Rectangle 3"/>
          <p:cNvSpPr/>
          <p:nvPr/>
        </p:nvSpPr>
        <p:spPr>
          <a:xfrm>
            <a:off x="3707964" y="2626535"/>
            <a:ext cx="1493436" cy="261610"/>
          </a:xfrm>
          <a:prstGeom prst="rect">
            <a:avLst/>
          </a:prstGeom>
        </p:spPr>
        <p:txBody>
          <a:bodyPr wrap="none">
            <a:spAutoFit/>
          </a:bodyPr>
          <a:lstStyle/>
          <a:p>
            <a:r>
              <a:rPr lang="en-US" sz="1100" b="1" dirty="0">
                <a:latin typeface="Arial Narrow"/>
                <a:cs typeface="Arial Narrow"/>
              </a:rPr>
              <a:t>Wright Brothers </a:t>
            </a:r>
            <a:r>
              <a:rPr lang="en-US" sz="1100" b="1" dirty="0" smtClean="0">
                <a:latin typeface="Arial Narrow"/>
                <a:cs typeface="Arial Narrow"/>
              </a:rPr>
              <a:t>Ribbon</a:t>
            </a:r>
            <a:r>
              <a:rPr lang="en-US" sz="1100" dirty="0" smtClean="0">
                <a:effectLst/>
                <a:latin typeface="Arial Narrow"/>
                <a:cs typeface="Arial Narrow"/>
              </a:rPr>
              <a:t> </a:t>
            </a:r>
            <a:endParaRPr lang="en-US" sz="1100" dirty="0">
              <a:latin typeface="Arial Narrow"/>
              <a:cs typeface="Arial Narrow"/>
            </a:endParaRPr>
          </a:p>
        </p:txBody>
      </p:sp>
      <p:sp>
        <p:nvSpPr>
          <p:cNvPr id="5" name="Rectangle 4"/>
          <p:cNvSpPr/>
          <p:nvPr/>
        </p:nvSpPr>
        <p:spPr>
          <a:xfrm>
            <a:off x="457200" y="2994609"/>
            <a:ext cx="8203172" cy="3416320"/>
          </a:xfrm>
          <a:prstGeom prst="rect">
            <a:avLst/>
          </a:prstGeom>
        </p:spPr>
        <p:txBody>
          <a:bodyPr wrap="square">
            <a:spAutoFit/>
          </a:bodyPr>
          <a:lstStyle/>
          <a:p>
            <a:pPr marL="342900" indent="-342900" algn="just">
              <a:buFont typeface="Arial"/>
              <a:buChar char="•"/>
            </a:pPr>
            <a:r>
              <a:rPr lang="en-US" sz="2400" dirty="0">
                <a:latin typeface="Arial Narrow"/>
                <a:cs typeface="Arial Narrow"/>
              </a:rPr>
              <a:t>The Wright Brothers Award is awarded for successfully completing the Phase I of the Civil Air Patrol cadet program. </a:t>
            </a:r>
          </a:p>
          <a:p>
            <a:pPr marL="342900" lvl="0" indent="-342900" algn="just">
              <a:buFont typeface="Arial"/>
              <a:buChar char="•"/>
            </a:pPr>
            <a:r>
              <a:rPr lang="en-US" sz="2400" dirty="0">
                <a:latin typeface="Arial Narrow"/>
                <a:cs typeface="Arial Narrow"/>
              </a:rPr>
              <a:t>Marks the transition of a cadet to the non-commissioned officer status in the Civil Air Patrol cadet program.</a:t>
            </a:r>
          </a:p>
          <a:p>
            <a:pPr marL="342900" lvl="0" indent="-342900" algn="just">
              <a:buFont typeface="Arial"/>
              <a:buChar char="•"/>
            </a:pPr>
            <a:r>
              <a:rPr lang="en-US" sz="2400" dirty="0">
                <a:latin typeface="Arial Narrow"/>
                <a:cs typeface="Arial Narrow"/>
              </a:rPr>
              <a:t>Accompanies promotion to the grade of Cadet Staff Sergeant.</a:t>
            </a:r>
          </a:p>
          <a:p>
            <a:pPr algn="just"/>
            <a:r>
              <a:rPr lang="en-US" sz="2400" dirty="0">
                <a:latin typeface="Arial Narrow"/>
                <a:cs typeface="Arial Narrow"/>
              </a:rPr>
              <a:t> </a:t>
            </a:r>
          </a:p>
          <a:p>
            <a:pPr algn="just"/>
            <a:r>
              <a:rPr lang="en-US" sz="2400" i="1" dirty="0">
                <a:latin typeface="Arial Narrow"/>
                <a:cs typeface="Arial Narrow"/>
              </a:rPr>
              <a:t>(Prior to the creation of the Mary Feik Achievement in April 2003, the Wright Brothers award was the 3rd Achievement and accompanied promotion to the grade of Cadet Senior Airman.)</a:t>
            </a:r>
            <a:endParaRPr lang="en-US" sz="2400" dirty="0">
              <a:latin typeface="Arial Narrow"/>
              <a:cs typeface="Arial Narrow"/>
            </a:endParaRPr>
          </a:p>
        </p:txBody>
      </p:sp>
    </p:spTree>
    <p:extLst>
      <p:ext uri="{BB962C8B-B14F-4D97-AF65-F5344CB8AC3E}">
        <p14:creationId xmlns:p14="http://schemas.microsoft.com/office/powerpoint/2010/main" val="88616900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6490"/>
            <a:ext cx="8229600" cy="369332"/>
          </a:xfrm>
          <a:prstGeom prst="rect">
            <a:avLst/>
          </a:prstGeom>
          <a:noFill/>
        </p:spPr>
        <p:txBody>
          <a:bodyPr wrap="square" rtlCol="0">
            <a:spAutoFit/>
          </a:bodyPr>
          <a:lstStyle/>
          <a:p>
            <a:endParaRPr lang="en-US"/>
          </a:p>
        </p:txBody>
      </p:sp>
      <p:sp>
        <p:nvSpPr>
          <p:cNvPr id="3" name="Rectangle 2"/>
          <p:cNvSpPr/>
          <p:nvPr/>
        </p:nvSpPr>
        <p:spPr>
          <a:xfrm>
            <a:off x="2218376" y="1602536"/>
            <a:ext cx="4816659" cy="584776"/>
          </a:xfrm>
          <a:prstGeom prst="rect">
            <a:avLst/>
          </a:prstGeom>
        </p:spPr>
        <p:txBody>
          <a:bodyPr wrap="none">
            <a:spAutoFit/>
          </a:bodyPr>
          <a:lstStyle/>
          <a:p>
            <a:r>
              <a:rPr lang="en-US" sz="3200" i="1" dirty="0">
                <a:solidFill>
                  <a:srgbClr val="009800"/>
                </a:solidFill>
                <a:latin typeface="Arial Narrow"/>
                <a:cs typeface="Arial Narrow"/>
              </a:rPr>
              <a:t>Mary </a:t>
            </a:r>
            <a:r>
              <a:rPr lang="en-US" sz="3200" i="1" dirty="0" err="1" smtClean="0">
                <a:solidFill>
                  <a:srgbClr val="009800"/>
                </a:solidFill>
                <a:latin typeface="Arial Narrow"/>
                <a:cs typeface="Arial Narrow"/>
              </a:rPr>
              <a:t>Feik</a:t>
            </a:r>
            <a:r>
              <a:rPr lang="en-US" sz="3200" i="1" dirty="0" smtClean="0">
                <a:solidFill>
                  <a:srgbClr val="009800"/>
                </a:solidFill>
                <a:latin typeface="Arial Narrow"/>
                <a:cs typeface="Arial Narrow"/>
              </a:rPr>
              <a:t>  Achievement Award</a:t>
            </a:r>
            <a:endParaRPr lang="en-US" sz="3200" dirty="0">
              <a:solidFill>
                <a:srgbClr val="009800"/>
              </a:solidFill>
              <a:effectLst/>
              <a:latin typeface="Arial Narrow"/>
              <a:cs typeface="Arial Narrow"/>
            </a:endParaRPr>
          </a:p>
        </p:txBody>
      </p:sp>
      <p:sp>
        <p:nvSpPr>
          <p:cNvPr id="4" name="Rectangle 3"/>
          <p:cNvSpPr/>
          <p:nvPr/>
        </p:nvSpPr>
        <p:spPr>
          <a:xfrm>
            <a:off x="549176" y="2453089"/>
            <a:ext cx="7920152" cy="2923878"/>
          </a:xfrm>
          <a:prstGeom prst="rect">
            <a:avLst/>
          </a:prstGeom>
        </p:spPr>
        <p:txBody>
          <a:bodyPr wrap="square">
            <a:spAutoFit/>
          </a:bodyPr>
          <a:lstStyle/>
          <a:p>
            <a:pPr marL="342900" indent="-342900" algn="just">
              <a:buFont typeface="Arial"/>
              <a:buChar char="•"/>
            </a:pPr>
            <a:endParaRPr lang="en-US" sz="2400" dirty="0" smtClean="0">
              <a:latin typeface="Arial Narrow"/>
              <a:cs typeface="Arial Narrow"/>
            </a:endParaRPr>
          </a:p>
          <a:p>
            <a:pPr algn="ctr"/>
            <a:r>
              <a:rPr lang="en-US" sz="1100" b="1" dirty="0">
                <a:latin typeface="Arial Narrow"/>
                <a:cs typeface="Arial Narrow"/>
              </a:rPr>
              <a:t>Mary </a:t>
            </a:r>
            <a:r>
              <a:rPr lang="en-US" sz="1100" b="1" dirty="0" err="1">
                <a:latin typeface="Arial Narrow"/>
                <a:cs typeface="Arial Narrow"/>
              </a:rPr>
              <a:t>Feik</a:t>
            </a:r>
            <a:r>
              <a:rPr lang="en-US" sz="1100" b="1" dirty="0">
                <a:latin typeface="Arial Narrow"/>
                <a:cs typeface="Arial Narrow"/>
              </a:rPr>
              <a:t> ribbon</a:t>
            </a:r>
            <a:endParaRPr lang="en-US" sz="1100" dirty="0" smtClean="0">
              <a:effectLst/>
              <a:latin typeface="Arial Narrow"/>
              <a:cs typeface="Arial Narrow"/>
            </a:endParaRPr>
          </a:p>
          <a:p>
            <a:pPr marL="342900" indent="-342900" algn="just">
              <a:buFont typeface="Arial"/>
              <a:buChar char="•"/>
            </a:pPr>
            <a:endParaRPr lang="en-US" sz="2400" dirty="0">
              <a:latin typeface="Arial Narrow"/>
              <a:cs typeface="Arial Narrow"/>
            </a:endParaRPr>
          </a:p>
          <a:p>
            <a:pPr marL="342900" indent="-342900" algn="just">
              <a:buFont typeface="Arial"/>
              <a:buChar char="•"/>
            </a:pPr>
            <a:r>
              <a:rPr lang="en-US" sz="2400" dirty="0" smtClean="0">
                <a:latin typeface="Arial Narrow"/>
                <a:cs typeface="Arial Narrow"/>
              </a:rPr>
              <a:t>The </a:t>
            </a:r>
            <a:r>
              <a:rPr lang="en-US" sz="2400" dirty="0">
                <a:latin typeface="Arial Narrow"/>
                <a:cs typeface="Arial Narrow"/>
              </a:rPr>
              <a:t>Mary Feik Achievement is awarded for successfully completing the specific requirements of Achievement 3 in Phase I of the cadet program. </a:t>
            </a:r>
            <a:endParaRPr lang="en-US" sz="2400" dirty="0" smtClean="0">
              <a:latin typeface="Arial Narrow"/>
              <a:cs typeface="Arial Narrow"/>
            </a:endParaRPr>
          </a:p>
          <a:p>
            <a:pPr algn="just"/>
            <a:endParaRPr lang="en-US" sz="2400" dirty="0" smtClean="0">
              <a:latin typeface="Arial Narrow"/>
              <a:cs typeface="Arial Narrow"/>
            </a:endParaRPr>
          </a:p>
          <a:p>
            <a:pPr marL="342900" indent="-342900" algn="just">
              <a:buFont typeface="Arial"/>
              <a:buChar char="•"/>
            </a:pPr>
            <a:r>
              <a:rPr lang="en-US" sz="2400" dirty="0" smtClean="0">
                <a:latin typeface="Arial Narrow"/>
                <a:cs typeface="Arial Narrow"/>
              </a:rPr>
              <a:t>Accompanies </a:t>
            </a:r>
            <a:r>
              <a:rPr lang="en-US" sz="2400" dirty="0">
                <a:latin typeface="Arial Narrow"/>
                <a:cs typeface="Arial Narrow"/>
              </a:rPr>
              <a:t>promotion to the grade of Cadet Senior Airman.</a:t>
            </a:r>
            <a:endParaRPr lang="en-US" sz="2400" dirty="0">
              <a:effectLst/>
              <a:latin typeface="Arial Narrow"/>
              <a:cs typeface="Arial Narrow"/>
            </a:endParaRPr>
          </a:p>
        </p:txBody>
      </p:sp>
      <p:pic>
        <p:nvPicPr>
          <p:cNvPr id="8" name="Picture 7" descr="http://upload.wikimedia.org/wikipedia/commons/3/33/Feik.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401964"/>
            <a:ext cx="948690" cy="286385"/>
          </a:xfrm>
          <a:prstGeom prst="rect">
            <a:avLst/>
          </a:prstGeom>
          <a:noFill/>
          <a:ln w="50800" cmpd="thickThin">
            <a:solidFill>
              <a:schemeClr val="tx1"/>
            </a:solidFill>
          </a:ln>
        </p:spPr>
      </p:pic>
    </p:spTree>
    <p:extLst>
      <p:ext uri="{BB962C8B-B14F-4D97-AF65-F5344CB8AC3E}">
        <p14:creationId xmlns:p14="http://schemas.microsoft.com/office/powerpoint/2010/main" val="312898108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4" name="Rectangle 3"/>
          <p:cNvSpPr/>
          <p:nvPr/>
        </p:nvSpPr>
        <p:spPr>
          <a:xfrm>
            <a:off x="1346610" y="1606277"/>
            <a:ext cx="6291422" cy="584776"/>
          </a:xfrm>
          <a:prstGeom prst="rect">
            <a:avLst/>
          </a:prstGeom>
        </p:spPr>
        <p:txBody>
          <a:bodyPr wrap="none">
            <a:spAutoFit/>
          </a:bodyPr>
          <a:lstStyle/>
          <a:p>
            <a:r>
              <a:rPr lang="en-US" sz="3200" i="1" dirty="0">
                <a:solidFill>
                  <a:srgbClr val="009800"/>
                </a:solidFill>
                <a:latin typeface="Arial Narrow"/>
                <a:cs typeface="Arial Narrow"/>
              </a:rPr>
              <a:t>General H. H. "Hap" Arnold Achievement</a:t>
            </a:r>
            <a:endParaRPr lang="en-US" sz="3200" dirty="0">
              <a:solidFill>
                <a:srgbClr val="009800"/>
              </a:solidFill>
              <a:effectLst/>
              <a:latin typeface="Arial Narrow"/>
              <a:cs typeface="Arial Narrow"/>
            </a:endParaRPr>
          </a:p>
        </p:txBody>
      </p:sp>
      <p:pic>
        <p:nvPicPr>
          <p:cNvPr id="8" name="Picture 7" descr="http://upload.wikimedia.org/wikipedia/commons/9/9a/Arnold.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11846" y="2402011"/>
            <a:ext cx="948690" cy="286385"/>
          </a:xfrm>
          <a:prstGeom prst="rect">
            <a:avLst/>
          </a:prstGeom>
          <a:noFill/>
          <a:ln w="50800" cmpd="thickThin">
            <a:solidFill>
              <a:schemeClr val="tx1"/>
            </a:solidFill>
          </a:ln>
        </p:spPr>
      </p:pic>
      <p:sp>
        <p:nvSpPr>
          <p:cNvPr id="5" name="Rectangle 4"/>
          <p:cNvSpPr/>
          <p:nvPr/>
        </p:nvSpPr>
        <p:spPr>
          <a:xfrm>
            <a:off x="3627353" y="2774329"/>
            <a:ext cx="1729936" cy="276999"/>
          </a:xfrm>
          <a:prstGeom prst="rect">
            <a:avLst/>
          </a:prstGeom>
        </p:spPr>
        <p:txBody>
          <a:bodyPr wrap="none">
            <a:spAutoFit/>
          </a:bodyPr>
          <a:lstStyle/>
          <a:p>
            <a:r>
              <a:rPr lang="en-US" sz="1200" b="1" dirty="0">
                <a:latin typeface="Arial Narrow"/>
                <a:cs typeface="Arial Narrow"/>
              </a:rPr>
              <a:t>H. H. "Hap" Arnold ribbon</a:t>
            </a:r>
            <a:r>
              <a:rPr lang="en-US" sz="1200" dirty="0" smtClean="0">
                <a:effectLst/>
                <a:latin typeface="Arial Narrow"/>
                <a:cs typeface="Arial Narrow"/>
              </a:rPr>
              <a:t> </a:t>
            </a:r>
            <a:endParaRPr lang="en-US" sz="1200" dirty="0">
              <a:latin typeface="Arial Narrow"/>
              <a:cs typeface="Arial Narrow"/>
            </a:endParaRPr>
          </a:p>
        </p:txBody>
      </p:sp>
      <p:sp>
        <p:nvSpPr>
          <p:cNvPr id="6" name="Rectangle 5"/>
          <p:cNvSpPr/>
          <p:nvPr/>
        </p:nvSpPr>
        <p:spPr>
          <a:xfrm>
            <a:off x="815184" y="3234865"/>
            <a:ext cx="7534012" cy="2308324"/>
          </a:xfrm>
          <a:prstGeom prst="rect">
            <a:avLst/>
          </a:prstGeom>
        </p:spPr>
        <p:txBody>
          <a:bodyPr wrap="square">
            <a:spAutoFit/>
          </a:bodyPr>
          <a:lstStyle/>
          <a:p>
            <a:pPr marL="342900" indent="-342900" algn="just">
              <a:buFont typeface="Arial"/>
              <a:buChar char="•"/>
            </a:pPr>
            <a:r>
              <a:rPr lang="en-US" sz="2400" dirty="0">
                <a:latin typeface="Arial Narrow"/>
                <a:cs typeface="Arial Narrow"/>
              </a:rPr>
              <a:t>The General H. H. "Hap" Arnold Achievement is awarded for successfully completing the specific requirements of Achievement 2 in Phase I of the cadet program. </a:t>
            </a:r>
            <a:endParaRPr lang="en-US" sz="2400" dirty="0" smtClean="0">
              <a:latin typeface="Arial Narrow"/>
              <a:cs typeface="Arial Narrow"/>
            </a:endParaRP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Accompanies promotion to the grade of Cadet Airman First Class.</a:t>
            </a:r>
          </a:p>
        </p:txBody>
      </p:sp>
    </p:spTree>
    <p:extLst>
      <p:ext uri="{BB962C8B-B14F-4D97-AF65-F5344CB8AC3E}">
        <p14:creationId xmlns:p14="http://schemas.microsoft.com/office/powerpoint/2010/main" val="94310848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1475227" y="1611824"/>
            <a:ext cx="6073414" cy="584776"/>
          </a:xfrm>
          <a:prstGeom prst="rect">
            <a:avLst/>
          </a:prstGeom>
        </p:spPr>
        <p:txBody>
          <a:bodyPr wrap="none">
            <a:spAutoFit/>
          </a:bodyPr>
          <a:lstStyle/>
          <a:p>
            <a:pPr algn="ctr"/>
            <a:r>
              <a:rPr lang="en-US" sz="3200" i="1" dirty="0">
                <a:solidFill>
                  <a:srgbClr val="009800"/>
                </a:solidFill>
                <a:latin typeface="Arial Narrow"/>
                <a:cs typeface="Arial Narrow"/>
              </a:rPr>
              <a:t>General J. F. Curry </a:t>
            </a:r>
            <a:r>
              <a:rPr lang="en-US" sz="3200" i="1" dirty="0" smtClean="0">
                <a:solidFill>
                  <a:srgbClr val="009800"/>
                </a:solidFill>
                <a:latin typeface="Arial Narrow"/>
                <a:cs typeface="Arial Narrow"/>
              </a:rPr>
              <a:t>Achievement Award</a:t>
            </a:r>
            <a:endParaRPr lang="en-US" sz="3200" dirty="0">
              <a:solidFill>
                <a:srgbClr val="009800"/>
              </a:solidFill>
              <a:effectLst/>
              <a:latin typeface="Arial Narrow"/>
              <a:cs typeface="Arial Narrow"/>
            </a:endParaRPr>
          </a:p>
        </p:txBody>
      </p:sp>
      <p:pic>
        <p:nvPicPr>
          <p:cNvPr id="7" name="Picture 6" descr="http://upload.wikimedia.org/wikipedia/commons/d/df/Curry.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56122"/>
            <a:ext cx="948690" cy="286385"/>
          </a:xfrm>
          <a:prstGeom prst="rect">
            <a:avLst/>
          </a:prstGeom>
          <a:noFill/>
          <a:ln w="50800" cmpd="thickThin">
            <a:solidFill>
              <a:schemeClr val="tx1"/>
            </a:solidFill>
          </a:ln>
        </p:spPr>
      </p:pic>
      <p:sp>
        <p:nvSpPr>
          <p:cNvPr id="4" name="Rectangle 3"/>
          <p:cNvSpPr/>
          <p:nvPr/>
        </p:nvSpPr>
        <p:spPr>
          <a:xfrm>
            <a:off x="3989076" y="2569137"/>
            <a:ext cx="1194558" cy="276999"/>
          </a:xfrm>
          <a:prstGeom prst="rect">
            <a:avLst/>
          </a:prstGeom>
        </p:spPr>
        <p:txBody>
          <a:bodyPr wrap="none">
            <a:spAutoFit/>
          </a:bodyPr>
          <a:lstStyle/>
          <a:p>
            <a:r>
              <a:rPr lang="en-US" sz="1200" dirty="0">
                <a:latin typeface="Arial Narrow"/>
                <a:cs typeface="Arial Narrow"/>
              </a:rPr>
              <a:t>J. F. Curry </a:t>
            </a:r>
            <a:r>
              <a:rPr lang="en-US" sz="1200" dirty="0" smtClean="0">
                <a:latin typeface="Arial Narrow"/>
                <a:cs typeface="Arial Narrow"/>
              </a:rPr>
              <a:t>Ribbon</a:t>
            </a:r>
            <a:endParaRPr lang="en-US" sz="1200" dirty="0">
              <a:effectLst/>
              <a:latin typeface="Arial Narrow"/>
              <a:cs typeface="Arial Narrow"/>
            </a:endParaRPr>
          </a:p>
        </p:txBody>
      </p:sp>
      <p:sp>
        <p:nvSpPr>
          <p:cNvPr id="5" name="Rectangle 4"/>
          <p:cNvSpPr/>
          <p:nvPr/>
        </p:nvSpPr>
        <p:spPr>
          <a:xfrm>
            <a:off x="583500" y="2846136"/>
            <a:ext cx="7997380" cy="3785652"/>
          </a:xfrm>
          <a:prstGeom prst="rect">
            <a:avLst/>
          </a:prstGeom>
        </p:spPr>
        <p:txBody>
          <a:bodyPr wrap="square">
            <a:spAutoFit/>
          </a:bodyPr>
          <a:lstStyle/>
          <a:p>
            <a:pPr marL="342900" indent="-342900" algn="just">
              <a:buFont typeface="Arial"/>
              <a:buChar char="•"/>
            </a:pPr>
            <a:r>
              <a:rPr lang="en-US" sz="2400" dirty="0">
                <a:latin typeface="Arial Narrow"/>
                <a:cs typeface="Arial Narrow"/>
              </a:rPr>
              <a:t>The General J. F. Curry Achievement is awarded for successfully completing the specific requirements of Achievement 1 in Phase I of the cadet program. </a:t>
            </a:r>
            <a:endParaRPr lang="en-US" sz="2400" dirty="0" smtClean="0">
              <a:latin typeface="Arial Narrow"/>
              <a:cs typeface="Arial Narrow"/>
            </a:endParaRP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Cadets </a:t>
            </a:r>
            <a:r>
              <a:rPr lang="en-US" sz="2400" dirty="0" smtClean="0">
                <a:latin typeface="Arial Narrow"/>
                <a:cs typeface="Arial Narrow"/>
              </a:rPr>
              <a:t>must:</a:t>
            </a:r>
          </a:p>
          <a:p>
            <a:pPr marL="800100" lvl="1" indent="-342900" algn="just">
              <a:buFont typeface="Courier New"/>
              <a:buChar char="o"/>
            </a:pPr>
            <a:r>
              <a:rPr lang="en-US" sz="2400" dirty="0" smtClean="0">
                <a:latin typeface="Arial Narrow"/>
                <a:cs typeface="Arial Narrow"/>
              </a:rPr>
              <a:t>Successfully </a:t>
            </a:r>
            <a:r>
              <a:rPr lang="en-US" sz="2400" dirty="0">
                <a:latin typeface="Arial Narrow"/>
                <a:cs typeface="Arial Narrow"/>
              </a:rPr>
              <a:t>complete the Physical Fitness </a:t>
            </a:r>
            <a:r>
              <a:rPr lang="en-US" sz="2400" dirty="0" smtClean="0">
                <a:latin typeface="Arial Narrow"/>
                <a:cs typeface="Arial Narrow"/>
              </a:rPr>
              <a:t>test</a:t>
            </a:r>
          </a:p>
          <a:p>
            <a:pPr marL="800100" lvl="1" indent="-342900" algn="just">
              <a:buFont typeface="Courier New"/>
              <a:buChar char="o"/>
            </a:pPr>
            <a:r>
              <a:rPr lang="en-US" sz="2400" dirty="0" smtClean="0">
                <a:latin typeface="Arial Narrow"/>
                <a:cs typeface="Arial Narrow"/>
              </a:rPr>
              <a:t>Leadership </a:t>
            </a:r>
            <a:r>
              <a:rPr lang="en-US" sz="2400" dirty="0">
                <a:latin typeface="Arial Narrow"/>
                <a:cs typeface="Arial Narrow"/>
              </a:rPr>
              <a:t>chapter </a:t>
            </a:r>
            <a:r>
              <a:rPr lang="en-US" sz="2400" dirty="0" smtClean="0">
                <a:latin typeface="Arial Narrow"/>
                <a:cs typeface="Arial Narrow"/>
              </a:rPr>
              <a:t>1</a:t>
            </a:r>
          </a:p>
          <a:p>
            <a:pPr marL="800100" lvl="1" indent="-342900" algn="just">
              <a:buFont typeface="Courier New"/>
              <a:buChar char="o"/>
            </a:pPr>
            <a:r>
              <a:rPr lang="en-US" sz="2400" dirty="0">
                <a:latin typeface="Arial Narrow"/>
                <a:cs typeface="Arial Narrow"/>
              </a:rPr>
              <a:t>H</a:t>
            </a:r>
            <a:r>
              <a:rPr lang="en-US" sz="2400" dirty="0" smtClean="0">
                <a:latin typeface="Arial Narrow"/>
                <a:cs typeface="Arial Narrow"/>
              </a:rPr>
              <a:t>ave </a:t>
            </a:r>
            <a:r>
              <a:rPr lang="en-US" sz="2400" dirty="0">
                <a:latin typeface="Arial Narrow"/>
                <a:cs typeface="Arial Narrow"/>
              </a:rPr>
              <a:t>participated in at least 1 character development class. </a:t>
            </a:r>
            <a:endParaRPr lang="en-US" sz="2400" dirty="0" smtClean="0">
              <a:latin typeface="Arial Narrow"/>
              <a:cs typeface="Arial Narrow"/>
            </a:endParaRPr>
          </a:p>
          <a:p>
            <a:pPr lvl="1"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Accompanies promotion to the grade of Cadet Airman.</a:t>
            </a:r>
          </a:p>
        </p:txBody>
      </p:sp>
    </p:spTree>
    <p:extLst>
      <p:ext uri="{BB962C8B-B14F-4D97-AF65-F5344CB8AC3E}">
        <p14:creationId xmlns:p14="http://schemas.microsoft.com/office/powerpoint/2010/main" val="404928918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1681851" y="1655723"/>
            <a:ext cx="5800675" cy="1077218"/>
          </a:xfrm>
          <a:prstGeom prst="rect">
            <a:avLst/>
          </a:prstGeom>
        </p:spPr>
        <p:txBody>
          <a:bodyPr wrap="square">
            <a:spAutoFit/>
          </a:bodyPr>
          <a:lstStyle/>
          <a:p>
            <a:pPr algn="ctr"/>
            <a:r>
              <a:rPr lang="en-US" sz="3200" b="1" dirty="0">
                <a:solidFill>
                  <a:srgbClr val="FF0000"/>
                </a:solidFill>
                <a:latin typeface="Arial Rounded MT Bold"/>
                <a:cs typeface="Arial Rounded MT Bold"/>
              </a:rPr>
              <a:t>Senior Member Awards</a:t>
            </a:r>
            <a:endParaRPr lang="en-US" sz="3200" dirty="0" smtClean="0">
              <a:solidFill>
                <a:srgbClr val="FF0000"/>
              </a:solidFill>
              <a:effectLst/>
              <a:latin typeface="Arial Rounded MT Bold"/>
              <a:cs typeface="Arial Rounded MT Bold"/>
            </a:endParaRPr>
          </a:p>
          <a:p>
            <a:pPr algn="ctr"/>
            <a:r>
              <a:rPr lang="en-US" sz="3200" i="1" dirty="0">
                <a:solidFill>
                  <a:srgbClr val="0000FF"/>
                </a:solidFill>
              </a:rPr>
              <a:t>Cadet Orientation Pilot Ribbon</a:t>
            </a:r>
            <a:endParaRPr lang="en-US" sz="3200" dirty="0">
              <a:solidFill>
                <a:srgbClr val="0000FF"/>
              </a:solidFill>
              <a:effectLst/>
            </a:endParaRPr>
          </a:p>
        </p:txBody>
      </p:sp>
      <p:pic>
        <p:nvPicPr>
          <p:cNvPr id="7" name="Picture 6" descr="http://upload.wikimedia.org/wikipedia/commons/6/69/Opilot.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745204"/>
            <a:ext cx="948690" cy="286385"/>
          </a:xfrm>
          <a:prstGeom prst="rect">
            <a:avLst/>
          </a:prstGeom>
          <a:noFill/>
          <a:ln w="50800" cmpd="thickThin">
            <a:solidFill>
              <a:schemeClr val="tx1"/>
            </a:solidFill>
          </a:ln>
        </p:spPr>
      </p:pic>
      <p:sp>
        <p:nvSpPr>
          <p:cNvPr id="4" name="Rectangle 3"/>
          <p:cNvSpPr/>
          <p:nvPr/>
        </p:nvSpPr>
        <p:spPr>
          <a:xfrm>
            <a:off x="686470" y="3337832"/>
            <a:ext cx="7834344" cy="1938992"/>
          </a:xfrm>
          <a:prstGeom prst="rect">
            <a:avLst/>
          </a:prstGeom>
        </p:spPr>
        <p:txBody>
          <a:bodyPr wrap="square">
            <a:spAutoFit/>
          </a:bodyPr>
          <a:lstStyle/>
          <a:p>
            <a:pPr marL="342900" indent="-342900" algn="just">
              <a:buFont typeface="Arial"/>
              <a:buChar char="•"/>
            </a:pPr>
            <a:r>
              <a:rPr lang="en-US" sz="2400" dirty="0">
                <a:latin typeface="Arial Narrow"/>
                <a:cs typeface="Arial Narrow"/>
              </a:rPr>
              <a:t>Awarded to members who provide 50 cadet orientation flights. Each cadet receiving credit for the flight, may be counted toward the total of 50. </a:t>
            </a:r>
            <a:endParaRPr lang="en-US" sz="2400" dirty="0" smtClean="0">
              <a:latin typeface="Arial Narrow"/>
              <a:cs typeface="Arial Narrow"/>
            </a:endParaRP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A bronze clasp may be added for each additional 50 flights.</a:t>
            </a:r>
          </a:p>
        </p:txBody>
      </p:sp>
    </p:spTree>
    <p:extLst>
      <p:ext uri="{BB962C8B-B14F-4D97-AF65-F5344CB8AC3E}">
        <p14:creationId xmlns:p14="http://schemas.microsoft.com/office/powerpoint/2010/main" val="2151982273"/>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457200" y="1705834"/>
            <a:ext cx="8203172" cy="1508105"/>
          </a:xfrm>
          <a:prstGeom prst="rect">
            <a:avLst/>
          </a:prstGeom>
        </p:spPr>
        <p:txBody>
          <a:bodyPr wrap="square">
            <a:spAutoFit/>
          </a:bodyPr>
          <a:lstStyle/>
          <a:p>
            <a:pPr algn="ctr"/>
            <a:r>
              <a:rPr lang="en-US" sz="3200" b="1" dirty="0">
                <a:solidFill>
                  <a:srgbClr val="FF0000"/>
                </a:solidFill>
                <a:latin typeface="Arial Rounded MT Bold"/>
                <a:cs typeface="Arial Rounded MT Bold"/>
              </a:rPr>
              <a:t>Cadet Awards</a:t>
            </a:r>
            <a:endParaRPr lang="en-US" sz="3200" dirty="0" smtClean="0">
              <a:solidFill>
                <a:srgbClr val="FF0000"/>
              </a:solidFill>
              <a:effectLst/>
              <a:latin typeface="Arial Rounded MT Bold"/>
              <a:cs typeface="Arial Rounded MT Bold"/>
            </a:endParaRPr>
          </a:p>
          <a:p>
            <a:pPr algn="ctr"/>
            <a:r>
              <a:rPr lang="en-US" sz="3000" dirty="0">
                <a:solidFill>
                  <a:srgbClr val="009800"/>
                </a:solidFill>
                <a:latin typeface="Arial Narrow"/>
                <a:cs typeface="Arial Narrow"/>
              </a:rPr>
              <a:t>Air Force Association Award to </a:t>
            </a:r>
            <a:r>
              <a:rPr lang="en-US" sz="3000" dirty="0" smtClean="0">
                <a:solidFill>
                  <a:srgbClr val="009800"/>
                </a:solidFill>
                <a:latin typeface="Arial Narrow"/>
                <a:cs typeface="Arial Narrow"/>
              </a:rPr>
              <a:t>the Aerospace Education Unit </a:t>
            </a:r>
            <a:r>
              <a:rPr lang="en-US" sz="3000" dirty="0">
                <a:solidFill>
                  <a:srgbClr val="009800"/>
                </a:solidFill>
                <a:latin typeface="Arial Narrow"/>
                <a:cs typeface="Arial Narrow"/>
              </a:rPr>
              <a:t>Cadet of the Year</a:t>
            </a:r>
            <a:endParaRPr lang="en-US" sz="3000" dirty="0">
              <a:solidFill>
                <a:srgbClr val="009800"/>
              </a:solidFill>
              <a:effectLst/>
              <a:latin typeface="Arial Narrow"/>
              <a:cs typeface="Arial Narrow"/>
            </a:endParaRPr>
          </a:p>
        </p:txBody>
      </p:sp>
      <p:pic>
        <p:nvPicPr>
          <p:cNvPr id="7" name="Picture 6" descr="http://upload.wikimedia.org/wikipedia/commons/thumb/3/39/AFAribbonCAP.gif/100px-AFAribbonCAP.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3356006"/>
            <a:ext cx="948690" cy="266065"/>
          </a:xfrm>
          <a:prstGeom prst="rect">
            <a:avLst/>
          </a:prstGeom>
          <a:noFill/>
          <a:ln w="50800" cmpd="thickThin">
            <a:solidFill>
              <a:schemeClr val="tx1"/>
            </a:solidFill>
          </a:ln>
        </p:spPr>
      </p:pic>
      <p:sp>
        <p:nvSpPr>
          <p:cNvPr id="4" name="Rectangle 3"/>
          <p:cNvSpPr/>
          <p:nvPr/>
        </p:nvSpPr>
        <p:spPr>
          <a:xfrm>
            <a:off x="3687922" y="3733424"/>
            <a:ext cx="1826492" cy="276999"/>
          </a:xfrm>
          <a:prstGeom prst="rect">
            <a:avLst/>
          </a:prstGeom>
        </p:spPr>
        <p:txBody>
          <a:bodyPr wrap="none">
            <a:spAutoFit/>
          </a:bodyPr>
          <a:lstStyle/>
          <a:p>
            <a:r>
              <a:rPr lang="en-US" sz="1200" dirty="0">
                <a:latin typeface="Arial Narrow"/>
                <a:cs typeface="Arial Narrow"/>
              </a:rPr>
              <a:t>AFA cadet of the year </a:t>
            </a:r>
            <a:r>
              <a:rPr lang="en-US" sz="1200" dirty="0" smtClean="0">
                <a:latin typeface="Arial Narrow"/>
                <a:cs typeface="Arial Narrow"/>
              </a:rPr>
              <a:t>Ribbon</a:t>
            </a:r>
            <a:endParaRPr lang="en-US" sz="1200" dirty="0">
              <a:effectLst/>
              <a:latin typeface="Arial Narrow"/>
              <a:cs typeface="Arial Narrow"/>
            </a:endParaRPr>
          </a:p>
        </p:txBody>
      </p:sp>
      <p:sp>
        <p:nvSpPr>
          <p:cNvPr id="5" name="Rectangle 4"/>
          <p:cNvSpPr/>
          <p:nvPr/>
        </p:nvSpPr>
        <p:spPr>
          <a:xfrm>
            <a:off x="549177" y="4199197"/>
            <a:ext cx="8023122" cy="830997"/>
          </a:xfrm>
          <a:prstGeom prst="rect">
            <a:avLst/>
          </a:prstGeom>
        </p:spPr>
        <p:txBody>
          <a:bodyPr wrap="square">
            <a:spAutoFit/>
          </a:bodyPr>
          <a:lstStyle/>
          <a:p>
            <a:pPr algn="just"/>
            <a:r>
              <a:rPr lang="en-US" sz="2400" dirty="0">
                <a:latin typeface="Arial Narrow"/>
                <a:cs typeface="Arial Narrow"/>
              </a:rPr>
              <a:t>This award from the Air Force Association recognizes one outstanding cadet per unit each year.</a:t>
            </a:r>
            <a:endParaRPr lang="en-US" sz="2400" dirty="0">
              <a:effectLst/>
              <a:latin typeface="Arial Narrow"/>
              <a:cs typeface="Arial Narrow"/>
            </a:endParaRPr>
          </a:p>
        </p:txBody>
      </p:sp>
    </p:spTree>
    <p:extLst>
      <p:ext uri="{BB962C8B-B14F-4D97-AF65-F5344CB8AC3E}">
        <p14:creationId xmlns:p14="http://schemas.microsoft.com/office/powerpoint/2010/main" val="233625212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798167"/>
            <a:ext cx="8229600" cy="369332"/>
          </a:xfrm>
          <a:prstGeom prst="rect">
            <a:avLst/>
          </a:prstGeom>
          <a:noFill/>
        </p:spPr>
        <p:txBody>
          <a:bodyPr wrap="square" rtlCol="0">
            <a:spAutoFit/>
          </a:bodyPr>
          <a:lstStyle/>
          <a:p>
            <a:endParaRPr lang="en-US"/>
          </a:p>
        </p:txBody>
      </p:sp>
      <p:sp>
        <p:nvSpPr>
          <p:cNvPr id="3" name="Rectangle 2"/>
          <p:cNvSpPr/>
          <p:nvPr/>
        </p:nvSpPr>
        <p:spPr>
          <a:xfrm>
            <a:off x="457200" y="1672884"/>
            <a:ext cx="8203172" cy="1077218"/>
          </a:xfrm>
          <a:prstGeom prst="rect">
            <a:avLst/>
          </a:prstGeom>
        </p:spPr>
        <p:txBody>
          <a:bodyPr wrap="square">
            <a:spAutoFit/>
          </a:bodyPr>
          <a:lstStyle/>
          <a:p>
            <a:pPr algn="ctr"/>
            <a:r>
              <a:rPr lang="en-US" sz="3200" i="1" dirty="0">
                <a:solidFill>
                  <a:srgbClr val="009800"/>
                </a:solidFill>
                <a:latin typeface="Arial Narrow"/>
                <a:cs typeface="Arial Narrow"/>
              </a:rPr>
              <a:t>Air Force Sergeants Association Award to </a:t>
            </a:r>
            <a:r>
              <a:rPr lang="en-US" sz="3200" i="1" dirty="0" smtClean="0">
                <a:solidFill>
                  <a:srgbClr val="009800"/>
                </a:solidFill>
                <a:latin typeface="Arial Narrow"/>
                <a:cs typeface="Arial Narrow"/>
              </a:rPr>
              <a:t>the</a:t>
            </a:r>
          </a:p>
          <a:p>
            <a:pPr algn="ctr"/>
            <a:r>
              <a:rPr lang="en-US" sz="3200" i="1" dirty="0" smtClean="0">
                <a:solidFill>
                  <a:srgbClr val="009800"/>
                </a:solidFill>
                <a:latin typeface="Arial Narrow"/>
                <a:cs typeface="Arial Narrow"/>
              </a:rPr>
              <a:t>Unit </a:t>
            </a:r>
            <a:r>
              <a:rPr lang="en-US" sz="3200" i="1" dirty="0">
                <a:solidFill>
                  <a:srgbClr val="009800"/>
                </a:solidFill>
                <a:latin typeface="Arial Narrow"/>
                <a:cs typeface="Arial Narrow"/>
              </a:rPr>
              <a:t>Cadet NCO of the Year</a:t>
            </a:r>
            <a:endParaRPr lang="en-US" sz="3200" dirty="0">
              <a:solidFill>
                <a:srgbClr val="009800"/>
              </a:solidFill>
              <a:effectLst/>
              <a:latin typeface="Arial Narrow"/>
              <a:cs typeface="Arial Narrow"/>
            </a:endParaRPr>
          </a:p>
        </p:txBody>
      </p:sp>
      <p:pic>
        <p:nvPicPr>
          <p:cNvPr id="7" name="Picture 6" descr="http://upload.wikimedia.org/wikipedia/commons/0/04/AFSARibbon.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805271"/>
            <a:ext cx="948690" cy="286385"/>
          </a:xfrm>
          <a:prstGeom prst="rect">
            <a:avLst/>
          </a:prstGeom>
          <a:noFill/>
          <a:ln w="50800" cmpd="thickThin">
            <a:solidFill>
              <a:schemeClr val="tx1"/>
            </a:solidFill>
          </a:ln>
        </p:spPr>
      </p:pic>
      <p:sp>
        <p:nvSpPr>
          <p:cNvPr id="4" name="Rectangle 3"/>
          <p:cNvSpPr/>
          <p:nvPr/>
        </p:nvSpPr>
        <p:spPr>
          <a:xfrm>
            <a:off x="3392111" y="3158524"/>
            <a:ext cx="2372314" cy="276999"/>
          </a:xfrm>
          <a:prstGeom prst="rect">
            <a:avLst/>
          </a:prstGeom>
        </p:spPr>
        <p:txBody>
          <a:bodyPr wrap="none">
            <a:spAutoFit/>
          </a:bodyPr>
          <a:lstStyle/>
          <a:p>
            <a:r>
              <a:rPr lang="en-US" sz="1200" b="1" dirty="0">
                <a:latin typeface="Arial Narrow"/>
                <a:cs typeface="Arial Narrow"/>
              </a:rPr>
              <a:t>AFSA NCO </a:t>
            </a:r>
            <a:r>
              <a:rPr lang="en-US" sz="1200" b="1" dirty="0" smtClean="0">
                <a:latin typeface="Arial Narrow"/>
                <a:cs typeface="Arial Narrow"/>
              </a:rPr>
              <a:t>Cadet </a:t>
            </a:r>
            <a:r>
              <a:rPr lang="en-US" sz="1200" b="1" dirty="0">
                <a:latin typeface="Arial Narrow"/>
                <a:cs typeface="Arial Narrow"/>
              </a:rPr>
              <a:t>of the </a:t>
            </a:r>
            <a:r>
              <a:rPr lang="en-US" sz="1200" b="1" dirty="0" smtClean="0">
                <a:latin typeface="Arial Narrow"/>
                <a:cs typeface="Arial Narrow"/>
              </a:rPr>
              <a:t>Year Ribbon</a:t>
            </a:r>
            <a:r>
              <a:rPr lang="en-US" sz="1200" dirty="0" smtClean="0">
                <a:effectLst/>
                <a:latin typeface="Arial Narrow"/>
                <a:cs typeface="Arial Narrow"/>
              </a:rPr>
              <a:t> </a:t>
            </a:r>
            <a:endParaRPr lang="en-US" sz="1200" dirty="0">
              <a:latin typeface="Arial Narrow"/>
              <a:cs typeface="Arial Narrow"/>
            </a:endParaRPr>
          </a:p>
        </p:txBody>
      </p:sp>
      <p:sp>
        <p:nvSpPr>
          <p:cNvPr id="5" name="Rectangle 4"/>
          <p:cNvSpPr/>
          <p:nvPr/>
        </p:nvSpPr>
        <p:spPr>
          <a:xfrm>
            <a:off x="457200" y="3560926"/>
            <a:ext cx="8140842" cy="1569660"/>
          </a:xfrm>
          <a:prstGeom prst="rect">
            <a:avLst/>
          </a:prstGeom>
        </p:spPr>
        <p:txBody>
          <a:bodyPr wrap="square">
            <a:spAutoFit/>
          </a:bodyPr>
          <a:lstStyle/>
          <a:p>
            <a:pPr algn="just"/>
            <a:r>
              <a:rPr lang="en-US" sz="2400" dirty="0">
                <a:latin typeface="Arial Narrow"/>
                <a:cs typeface="Arial Narrow"/>
              </a:rPr>
              <a:t>The "Air Force Sergeants Association Award to Outstanding CAP Cadet Noncommissioned Officer of the Year. An annual award established by the Air Force Sergeants Association to recognize the outstanding CAP cadet NCO in each squadron.</a:t>
            </a:r>
            <a:endParaRPr lang="en-US" sz="2400" dirty="0">
              <a:effectLst/>
              <a:latin typeface="Arial Narrow"/>
              <a:cs typeface="Arial Narrow"/>
            </a:endParaRPr>
          </a:p>
        </p:txBody>
      </p:sp>
    </p:spTree>
    <p:extLst>
      <p:ext uri="{BB962C8B-B14F-4D97-AF65-F5344CB8AC3E}">
        <p14:creationId xmlns:p14="http://schemas.microsoft.com/office/powerpoint/2010/main" val="135122186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1"/>
            <a:ext cx="8229600" cy="1403769"/>
          </a:xfrm>
        </p:spPr>
        <p:txBody>
          <a:bodyPr>
            <a:normAutofit fontScale="90000"/>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Air Patrol</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Awards and Decorations</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12" name="Content Placeholder 11" descr="NCWG Command Patch.png"/>
          <p:cNvPicPr>
            <a:picLocks noGrp="1" noChangeAspect="1"/>
          </p:cNvPicPr>
          <p:nvPr>
            <p:ph idx="1"/>
          </p:nvPr>
        </p:nvPicPr>
        <p:blipFill>
          <a:blip r:embed="rId2">
            <a:extLst>
              <a:ext uri="{28A0092B-C50C-407E-A947-70E740481C1C}">
                <a14:useLocalDpi xmlns:a14="http://schemas.microsoft.com/office/drawing/2010/main" val="0"/>
              </a:ext>
            </a:extLst>
          </a:blip>
          <a:srcRect l="-39642" r="-39642"/>
          <a:stretch>
            <a:fillRect/>
          </a:stretch>
        </p:blipFill>
        <p:spPr>
          <a:xfrm>
            <a:off x="14372" y="326878"/>
            <a:ext cx="1821381" cy="1001690"/>
          </a:xfrm>
        </p:spPr>
      </p:pic>
      <p:pic>
        <p:nvPicPr>
          <p:cNvPr id="14" name="Picture 13" descr="Personnel-Technici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56" y="175470"/>
            <a:ext cx="930416" cy="1153098"/>
          </a:xfrm>
          <a:prstGeom prst="rect">
            <a:avLst/>
          </a:prstGeom>
        </p:spPr>
      </p:pic>
      <p:sp>
        <p:nvSpPr>
          <p:cNvPr id="20" name="TextBox 19"/>
          <p:cNvSpPr txBox="1"/>
          <p:nvPr/>
        </p:nvSpPr>
        <p:spPr>
          <a:xfrm>
            <a:off x="457200" y="1809053"/>
            <a:ext cx="8229600" cy="369332"/>
          </a:xfrm>
          <a:prstGeom prst="rect">
            <a:avLst/>
          </a:prstGeom>
          <a:noFill/>
        </p:spPr>
        <p:txBody>
          <a:bodyPr wrap="square" rtlCol="0">
            <a:spAutoFit/>
          </a:bodyPr>
          <a:lstStyle/>
          <a:p>
            <a:endParaRPr lang="en-US"/>
          </a:p>
        </p:txBody>
      </p:sp>
      <p:sp>
        <p:nvSpPr>
          <p:cNvPr id="3" name="Rectangle 2"/>
          <p:cNvSpPr/>
          <p:nvPr/>
        </p:nvSpPr>
        <p:spPr>
          <a:xfrm>
            <a:off x="1065440" y="1633610"/>
            <a:ext cx="6932623" cy="584776"/>
          </a:xfrm>
          <a:prstGeom prst="rect">
            <a:avLst/>
          </a:prstGeom>
        </p:spPr>
        <p:txBody>
          <a:bodyPr wrap="none">
            <a:spAutoFit/>
          </a:bodyPr>
          <a:lstStyle/>
          <a:p>
            <a:r>
              <a:rPr lang="en-US" sz="3200" i="1" dirty="0">
                <a:solidFill>
                  <a:srgbClr val="009800"/>
                </a:solidFill>
                <a:latin typeface="Arial Narrow"/>
                <a:cs typeface="Arial Narrow"/>
              </a:rPr>
              <a:t>VFW Award for Unit Cadet Officer of the Year</a:t>
            </a:r>
            <a:endParaRPr lang="en-US" sz="3200" dirty="0">
              <a:solidFill>
                <a:srgbClr val="009800"/>
              </a:solidFill>
              <a:effectLst/>
              <a:latin typeface="Arial Narrow"/>
              <a:cs typeface="Arial Narrow"/>
            </a:endParaRPr>
          </a:p>
        </p:txBody>
      </p:sp>
      <p:pic>
        <p:nvPicPr>
          <p:cNvPr id="7" name="Picture 6" descr="http://upload.wikimedia.org/wikipedia/commons/6/6d/VFWCOff.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7655" y="2281830"/>
            <a:ext cx="948690" cy="286385"/>
          </a:xfrm>
          <a:prstGeom prst="rect">
            <a:avLst/>
          </a:prstGeom>
          <a:noFill/>
          <a:ln w="50800" cmpd="thickThin">
            <a:solidFill>
              <a:schemeClr val="tx1"/>
            </a:solidFill>
          </a:ln>
        </p:spPr>
      </p:pic>
      <p:sp>
        <p:nvSpPr>
          <p:cNvPr id="4" name="Rectangle 3"/>
          <p:cNvSpPr/>
          <p:nvPr/>
        </p:nvSpPr>
        <p:spPr>
          <a:xfrm>
            <a:off x="3485606" y="2592207"/>
            <a:ext cx="2137593" cy="369332"/>
          </a:xfrm>
          <a:prstGeom prst="rect">
            <a:avLst/>
          </a:prstGeom>
        </p:spPr>
        <p:txBody>
          <a:bodyPr wrap="none">
            <a:spAutoFit/>
          </a:bodyPr>
          <a:lstStyle/>
          <a:p>
            <a:r>
              <a:rPr lang="en-US" sz="1100" dirty="0">
                <a:latin typeface="Arial Narrow"/>
                <a:cs typeface="Arial Narrow"/>
              </a:rPr>
              <a:t>VFW </a:t>
            </a:r>
            <a:r>
              <a:rPr lang="en-US" sz="1100" dirty="0" smtClean="0">
                <a:latin typeface="Arial Narrow"/>
                <a:cs typeface="Arial Narrow"/>
              </a:rPr>
              <a:t>Cadet Officer </a:t>
            </a:r>
            <a:r>
              <a:rPr lang="en-US" sz="1100" dirty="0">
                <a:latin typeface="Arial Narrow"/>
                <a:cs typeface="Arial Narrow"/>
              </a:rPr>
              <a:t>of the </a:t>
            </a:r>
            <a:r>
              <a:rPr lang="en-US" sz="1100" dirty="0" smtClean="0">
                <a:latin typeface="Arial Narrow"/>
                <a:cs typeface="Arial Narrow"/>
              </a:rPr>
              <a:t>Year Ribbon</a:t>
            </a:r>
            <a:r>
              <a:rPr lang="en-US" b="1" dirty="0" smtClean="0"/>
              <a:t> </a:t>
            </a:r>
            <a:endParaRPr lang="en-US" dirty="0">
              <a:effectLst/>
            </a:endParaRPr>
          </a:p>
        </p:txBody>
      </p:sp>
      <p:sp>
        <p:nvSpPr>
          <p:cNvPr id="5" name="Rectangle 4"/>
          <p:cNvSpPr/>
          <p:nvPr/>
        </p:nvSpPr>
        <p:spPr>
          <a:xfrm>
            <a:off x="457200" y="3054673"/>
            <a:ext cx="8203172" cy="2677656"/>
          </a:xfrm>
          <a:prstGeom prst="rect">
            <a:avLst/>
          </a:prstGeom>
        </p:spPr>
        <p:txBody>
          <a:bodyPr wrap="square">
            <a:spAutoFit/>
          </a:bodyPr>
          <a:lstStyle/>
          <a:p>
            <a:pPr algn="just"/>
            <a:r>
              <a:rPr lang="en-US" sz="2400" dirty="0">
                <a:latin typeface="Arial Narrow"/>
                <a:cs typeface="Arial Narrow"/>
              </a:rPr>
              <a:t>The Veterans of Foreign Wars recognize excellence in CAP cadet officers through an annual award to the outstanding cadet officer in each CAP squadron. </a:t>
            </a:r>
          </a:p>
          <a:p>
            <a:pPr algn="just"/>
            <a:endParaRPr lang="en-US" sz="2400" dirty="0">
              <a:latin typeface="Arial Narrow"/>
              <a:cs typeface="Arial Narrow"/>
            </a:endParaRPr>
          </a:p>
          <a:p>
            <a:pPr marL="342900" lvl="0" indent="-342900" algn="just">
              <a:buFont typeface="Arial"/>
              <a:buChar char="•"/>
            </a:pPr>
            <a:r>
              <a:rPr lang="en-US" sz="2400" dirty="0">
                <a:latin typeface="Arial Narrow"/>
                <a:cs typeface="Arial Narrow"/>
              </a:rPr>
              <a:t>CAP squadron commanders may nominate one cadet officer each year for the award by submitting a nomination to the VFW detailing the cadet's accomplishments and certifying that cadet officer:</a:t>
            </a:r>
          </a:p>
        </p:txBody>
      </p:sp>
    </p:spTree>
    <p:extLst>
      <p:ext uri="{BB962C8B-B14F-4D97-AF65-F5344CB8AC3E}">
        <p14:creationId xmlns:p14="http://schemas.microsoft.com/office/powerpoint/2010/main" val="28490436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3961</TotalTime>
  <Words>8030</Words>
  <Application>Microsoft Macintosh PowerPoint</Application>
  <PresentationFormat>On-screen Show (4:3)</PresentationFormat>
  <Paragraphs>730</Paragraphs>
  <Slides>113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Office Theme</vt:lpstr>
      <vt:lpstr>Document</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lpstr>Civil Air Patrol Awards and Decorations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Air Patrol Awards and Decorations</dc:title>
  <dc:creator>James Thomasson</dc:creator>
  <cp:lastModifiedBy>James Thomasson</cp:lastModifiedBy>
  <cp:revision>143</cp:revision>
  <dcterms:created xsi:type="dcterms:W3CDTF">2011-08-07T13:16:24Z</dcterms:created>
  <dcterms:modified xsi:type="dcterms:W3CDTF">2011-11-15T16:57:45Z</dcterms:modified>
</cp:coreProperties>
</file>